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24" r:id="rId2"/>
    <p:sldId id="389" r:id="rId3"/>
    <p:sldId id="566" r:id="rId4"/>
    <p:sldId id="565" r:id="rId5"/>
    <p:sldId id="558" r:id="rId6"/>
    <p:sldId id="559" r:id="rId7"/>
    <p:sldId id="568" r:id="rId8"/>
    <p:sldId id="560" r:id="rId9"/>
    <p:sldId id="561" r:id="rId10"/>
    <p:sldId id="562" r:id="rId11"/>
    <p:sldId id="563" r:id="rId12"/>
    <p:sldId id="564" r:id="rId13"/>
    <p:sldId id="569" r:id="rId14"/>
    <p:sldId id="390" r:id="rId15"/>
    <p:sldId id="391" r:id="rId16"/>
    <p:sldId id="392" r:id="rId17"/>
    <p:sldId id="393" r:id="rId18"/>
    <p:sldId id="394" r:id="rId19"/>
    <p:sldId id="395" r:id="rId20"/>
    <p:sldId id="396" r:id="rId21"/>
    <p:sldId id="397" r:id="rId22"/>
    <p:sldId id="398" r:id="rId23"/>
    <p:sldId id="399" r:id="rId24"/>
    <p:sldId id="401" r:id="rId25"/>
    <p:sldId id="400" r:id="rId26"/>
    <p:sldId id="945" r:id="rId27"/>
    <p:sldId id="402" r:id="rId28"/>
    <p:sldId id="571" r:id="rId29"/>
    <p:sldId id="277" r:id="rId30"/>
    <p:sldId id="290" r:id="rId31"/>
    <p:sldId id="291" r:id="rId32"/>
    <p:sldId id="280" r:id="rId33"/>
    <p:sldId id="293" r:id="rId34"/>
    <p:sldId id="300" r:id="rId35"/>
    <p:sldId id="289" r:id="rId36"/>
    <p:sldId id="279" r:id="rId37"/>
    <p:sldId id="282" r:id="rId38"/>
    <p:sldId id="292" r:id="rId39"/>
    <p:sldId id="298" r:id="rId40"/>
    <p:sldId id="297" r:id="rId41"/>
    <p:sldId id="299" r:id="rId42"/>
    <p:sldId id="294" r:id="rId43"/>
    <p:sldId id="301" r:id="rId44"/>
    <p:sldId id="302" r:id="rId45"/>
    <p:sldId id="303" r:id="rId46"/>
    <p:sldId id="296" r:id="rId47"/>
    <p:sldId id="56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92"/>
    <p:restoredTop sz="74017"/>
  </p:normalViewPr>
  <p:slideViewPr>
    <p:cSldViewPr showGuides="1">
      <p:cViewPr varScale="1">
        <p:scale>
          <a:sx n="73" d="100"/>
          <a:sy n="73" d="100"/>
        </p:scale>
        <p:origin x="208" y="5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BD878-CB87-AC49-9AD4-B55B9A9C8C11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177EA-5FA2-FC4D-B806-DB3ED58B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25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years 1665–66 bubonic plague broke out in England. Cambridge University shut down, sending the 22 year-old undergraduate [</a:t>
            </a:r>
            <a:r>
              <a:rPr lang="en-US" dirty="0" err="1"/>
              <a:t>Issac</a:t>
            </a:r>
            <a:r>
              <a:rPr lang="en-US" dirty="0"/>
              <a:t> Newton] back to his family farm at </a:t>
            </a:r>
            <a:r>
              <a:rPr lang="en-US" b="1" dirty="0" err="1"/>
              <a:t>Woolsthorpe</a:t>
            </a:r>
            <a:r>
              <a:rPr lang="en-US" dirty="0"/>
              <a:t>. During that time Newton had breakthrough insights in mathematics (</a:t>
            </a:r>
            <a:r>
              <a:rPr lang="en-US" b="1" dirty="0"/>
              <a:t>infinite series and calculus</a:t>
            </a:r>
            <a:r>
              <a:rPr lang="en-US" dirty="0"/>
              <a:t>), mechanics (</a:t>
            </a:r>
            <a:r>
              <a:rPr lang="en-US" b="1" dirty="0"/>
              <a:t>idea of universal gravity</a:t>
            </a:r>
            <a:r>
              <a:rPr lang="en-US" dirty="0"/>
              <a:t>), and optics (</a:t>
            </a:r>
            <a:r>
              <a:rPr lang="en-US" b="1" dirty="0"/>
              <a:t>theory of colors</a:t>
            </a:r>
            <a:r>
              <a:rPr lang="en-US" dirty="0"/>
              <a:t>). As he describes it: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177EA-5FA2-FC4D-B806-DB3ED58BC4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15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left to right angle of the pendulum: line : hanging right at the bottom</a:t>
            </a:r>
          </a:p>
          <a:p>
            <a:endParaRPr lang="en-US" dirty="0"/>
          </a:p>
          <a:p>
            <a:r>
              <a:rPr lang="en-US" dirty="0"/>
              <a:t>up : higher speed CW, down higher speed CCW, on this line speed 0</a:t>
            </a:r>
          </a:p>
          <a:p>
            <a:endParaRPr lang="en-US" dirty="0"/>
          </a:p>
          <a:p>
            <a:r>
              <a:rPr lang="en-US" b="1" dirty="0"/>
              <a:t>Now as its hanging at the bottom I give the pen a slight tap.. give it some speed… and plot all the angles and the corresponding speeds… what would this look like?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2075C-BB6B-1242-B0E9-C1B429E7B4C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2EBB2-AC81-40FB-9B0E-818D0BA8F2EB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7691F-5D15-450F-BBF1-1B8E6B03E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81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2EBB2-AC81-40FB-9B0E-818D0BA8F2EB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7691F-5D15-450F-BBF1-1B8E6B03E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91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2EBB2-AC81-40FB-9B0E-818D0BA8F2EB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7691F-5D15-450F-BBF1-1B8E6B03E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76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4793" y="144818"/>
            <a:ext cx="10058400" cy="1051561"/>
          </a:xfrm>
        </p:spPr>
        <p:txBody>
          <a:bodyPr>
            <a:normAutofit/>
          </a:bodyPr>
          <a:lstStyle>
            <a:lvl1pPr marL="0">
              <a:defRPr sz="4000">
                <a:latin typeface="+mj-lt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108355" y="1600200"/>
            <a:ext cx="10058400" cy="3720059"/>
          </a:xfrm>
        </p:spPr>
        <p:txBody>
          <a:bodyPr/>
          <a:lstStyle>
            <a:lvl1pPr marL="0" indent="0">
              <a:buSzPct val="100000"/>
              <a:buNone/>
              <a:defRPr>
                <a:latin typeface="+mj-lt"/>
              </a:defRPr>
            </a:lvl1pPr>
            <a:lvl2pPr marL="461422" indent="-260344">
              <a:buSzPct val="100000"/>
              <a:buFont typeface="Wingdings" charset="2"/>
              <a:buChar char="§"/>
              <a:tabLst/>
              <a:defRPr>
                <a:latin typeface="+mj-lt"/>
              </a:defRPr>
            </a:lvl2pPr>
            <a:lvl3pPr marL="613818" indent="-230712">
              <a:buSzPct val="100000"/>
              <a:buFont typeface="Wingdings" charset="2"/>
              <a:buChar char="§"/>
              <a:tabLst/>
              <a:defRPr>
                <a:latin typeface="+mj-lt"/>
              </a:defRPr>
            </a:lvl3pPr>
            <a:lvl4pPr marL="846646" indent="-232828">
              <a:buSzPct val="100000"/>
              <a:buFont typeface="Wingdings" charset="2"/>
              <a:buChar char="§"/>
              <a:tabLst/>
              <a:defRPr>
                <a:latin typeface="+mj-lt"/>
              </a:defRPr>
            </a:lvl4pPr>
            <a:lvl5pPr marL="1068891" indent="-222245">
              <a:buSzPct val="100000"/>
              <a:buFont typeface="Wingdings" charset="2"/>
              <a:buChar char="§"/>
              <a:tabLst/>
              <a:defRPr>
                <a:latin typeface="+mj-lt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88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60" y="6459786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319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2EBB2-AC81-40FB-9B0E-818D0BA8F2EB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7691F-5D15-450F-BBF1-1B8E6B03E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26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2EBB2-AC81-40FB-9B0E-818D0BA8F2EB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7691F-5D15-450F-BBF1-1B8E6B03E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83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2EBB2-AC81-40FB-9B0E-818D0BA8F2EB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7691F-5D15-450F-BBF1-1B8E6B03E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00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2EBB2-AC81-40FB-9B0E-818D0BA8F2EB}" type="datetimeFigureOut">
              <a:rPr lang="en-US" smtClean="0"/>
              <a:t>9/9/19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7691F-5D15-450F-BBF1-1B8E6B03E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9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2EBB2-AC81-40FB-9B0E-818D0BA8F2EB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7691F-5D15-450F-BBF1-1B8E6B03E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58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2EBB2-AC81-40FB-9B0E-818D0BA8F2EB}" type="datetimeFigureOut">
              <a:rPr lang="en-US" smtClean="0"/>
              <a:t>9/9/19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7691F-5D15-450F-BBF1-1B8E6B03E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8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2EBB2-AC81-40FB-9B0E-818D0BA8F2EB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7691F-5D15-450F-BBF1-1B8E6B03E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9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2EBB2-AC81-40FB-9B0E-818D0BA8F2EB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7691F-5D15-450F-BBF1-1B8E6B03E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0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2EBB2-AC81-40FB-9B0E-818D0BA8F2EB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7691F-5D15-450F-BBF1-1B8E6B03E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5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itras@illinois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gif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94304"/>
          </a:xfrm>
        </p:spPr>
        <p:txBody>
          <a:bodyPr>
            <a:normAutofit/>
          </a:bodyPr>
          <a:lstStyle/>
          <a:p>
            <a:r>
              <a:rPr lang="en-US" sz="3600" dirty="0"/>
              <a:t>Modeling Physics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Sayan Mitra</a:t>
            </a:r>
          </a:p>
          <a:p>
            <a:r>
              <a:rPr lang="en-US" dirty="0"/>
              <a:t>Verifying </a:t>
            </a:r>
            <a:r>
              <a:rPr lang="en-US"/>
              <a:t>cyberphysical</a:t>
            </a:r>
            <a:r>
              <a:rPr lang="en-US" dirty="0"/>
              <a:t> systems</a:t>
            </a:r>
          </a:p>
          <a:p>
            <a:r>
              <a:rPr lang="en-US" dirty="0">
                <a:hlinkClick r:id="rId2"/>
              </a:rPr>
              <a:t>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11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Lipschitz continuity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/>
                  <a:t>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 is Lipschitz continuous if there exist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 such that for any pair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′∈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/>
                  <a:t>Examples: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6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+4;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;</m:t>
                    </m:r>
                  </m:oMath>
                </a14:m>
                <a:r>
                  <a:rPr lang="en-US" dirty="0"/>
                  <a:t> all differentiable functions with bounded derivatives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b="0" dirty="0"/>
                  <a:t>Non-examples: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rad>
                    <m:r>
                      <a:rPr lang="en-US" b="0" i="1" smtClean="0">
                        <a:latin typeface="Cambria Math" charset="0"/>
                      </a:rPr>
                      <m:t>;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(locally Lipschitz)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5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7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Existence and uniqueness of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Theorem.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Lipschitz continuous in the first argument then (1) has unique solutions.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Transition system model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52" t="-1617" r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42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time-varying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600200"/>
                <a:ext cx="10820400" cy="5257800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In general, for nonlinear dynamical systems we do not have closed form solutions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but there are numerical solvers like CAPD, VNODE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b="0" i="1" dirty="0">
                  <a:latin typeface="Cambria Math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/>
                  <a:t> --- (2)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b="0" i="1" dirty="0">
                  <a:latin typeface="Cambria Math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continuous everywhere except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Theorem. </a:t>
                </a: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be the solution for (2) with points of discontinuity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𝑃𝐶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  <m: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⋅,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: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is continuous and differentiable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∀ 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∀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𝑢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</a:rPr>
                      <m:t>𝑃𝐶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  <m: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𝑡</m:t>
                        </m:r>
                        <m:r>
                          <a:rPr lang="en-US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latin typeface="Cambria Math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⋅</m:t>
                        </m:r>
                        <m:r>
                          <a:rPr lang="en-US" i="1" dirty="0">
                            <a:latin typeface="Cambria Math" charset="0"/>
                          </a:rPr>
                          <m:t>,</m:t>
                        </m:r>
                        <m:r>
                          <a:rPr lang="en-US" i="1" dirty="0"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is continuous</a:t>
                </a: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∀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1,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</a:rPr>
                      <m:t>𝑃𝐶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  <m: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i="1" dirty="0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𝑡</m:t>
                        </m:r>
                        <m:r>
                          <a:rPr lang="en-US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0</m:t>
                            </m:r>
                            <m:r>
                              <a:rPr lang="en-US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02</m:t>
                            </m:r>
                          </m:sub>
                        </m:sSub>
                        <m:r>
                          <a:rPr lang="en-US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𝑡</m:t>
                        </m:r>
                        <m:r>
                          <a:rPr lang="en-US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latin typeface="Cambria Math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01</m:t>
                            </m:r>
                          </m:sub>
                        </m:sSub>
                        <m:r>
                          <a:rPr lang="en-US" i="1" dirty="0">
                            <a:latin typeface="Cambria Math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𝑡</m:t>
                        </m:r>
                        <m:r>
                          <a:rPr lang="en-US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0</m:t>
                            </m:r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∀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𝑢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</a:rPr>
                      <m:t>𝑃𝐶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  <m: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i="1" dirty="0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𝑡</m:t>
                        </m:r>
                        <m:r>
                          <a:rPr lang="en-US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latin typeface="Cambria Math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latin typeface="Cambria Math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𝑡</m:t>
                        </m:r>
                        <m:r>
                          <a:rPr lang="en-US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latin typeface="Cambria Math" charset="0"/>
                          </a:rPr>
                          <m:t>, </m:t>
                        </m:r>
                        <m:r>
                          <a:rPr lang="en-US" b="1" i="1" dirty="0" smtClean="0">
                            <a:latin typeface="Cambria Math" charset="0"/>
                          </a:rPr>
                          <m:t>𝟎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𝑡</m:t>
                        </m:r>
                        <m:r>
                          <a:rPr lang="en-US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latin typeface="Cambria Math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0</m:t>
                        </m:r>
                        <m:r>
                          <a:rPr lang="en-US" i="1" dirty="0">
                            <a:latin typeface="Cambria Math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𝑢</m:t>
                        </m:r>
                      </m:e>
                    </m:d>
                  </m:oMath>
                </a14:m>
                <a:endParaRPr lang="en-US" dirty="0"/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600200"/>
                <a:ext cx="10820400" cy="5257800"/>
              </a:xfrm>
              <a:blipFill>
                <a:blip r:embed="rId2"/>
                <a:stretch>
                  <a:fillRect l="-469" t="-482" r="-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78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846EE-4718-2640-A48A-7CDCF350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simple economy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13544-0819-7441-AD9D-895FEF67C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01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system and solutions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𝑢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𝑡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a given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/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𝑎𝑛𝑑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(.)∈</m:t>
                    </m:r>
                    <m:r>
                      <a:rPr lang="en-US" b="0" i="1" smtClean="0">
                        <a:latin typeface="Cambria Math" charset="0"/>
                      </a:rPr>
                      <m:t>𝑃𝐶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the </a:t>
                </a:r>
                <a:r>
                  <a:rPr lang="en-US" i="1" dirty="0"/>
                  <a:t>solution</a:t>
                </a:r>
                <a:r>
                  <a:rPr lang="en-US" dirty="0"/>
                  <a:t> is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.,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studied several properties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𝜉</m:t>
                    </m:r>
                  </m:oMath>
                </a14:m>
                <a:r>
                  <a:rPr lang="en-US" dirty="0"/>
                  <a:t> in the last lecture: continuity with respect to first and third argument, linearity, decomposition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r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0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system and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.,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is a linear function of the initial state and input,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.,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Let us focus on the linear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.,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.,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.,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.,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is called the </a:t>
                </a:r>
                <a:r>
                  <a:rPr lang="en-US" u="sng" dirty="0"/>
                  <a:t>state transition matrix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617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Properties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6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.,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dirty="0"/>
                  <a:t> is the unique solution of (2) and is defined by a (</a:t>
                </a:r>
                <a:r>
                  <a:rPr lang="en-US" dirty="0" err="1"/>
                  <a:t>Peano</a:t>
                </a:r>
                <a:r>
                  <a:rPr lang="en-US" dirty="0"/>
                  <a:t>-Baker) infinite sequence of integrals</a:t>
                </a:r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6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</m:oMath>
                </a14:m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60000"/>
                  </a:lnSpc>
                </a:pPr>
                <a:r>
                  <a:rPr lang="en-US" dirty="0"/>
                  <a:t>Continuous everywhere</a:t>
                </a:r>
              </a:p>
              <a:p>
                <a:pPr lvl="1">
                  <a:lnSpc>
                    <a:spcPct val="160000"/>
                  </a:lnSpc>
                </a:pPr>
                <a:r>
                  <a:rPr lang="en-US" dirty="0"/>
                  <a:t>Differentiable everywhere except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isn’t)</a:t>
                </a:r>
              </a:p>
              <a:p>
                <a:pPr>
                  <a:lnSpc>
                    <a:spcPct val="16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6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invertible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6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37" b="-8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62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Solution of linear systems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charset="0"/>
                      </a:rPr>
                      <m:t>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ea typeface="Cambria Math" charset="0"/>
                    <a:cs typeface="Cambria Math" charset="0"/>
                  </a:rPr>
                  <a:t>Theorem.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632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time invariant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𝐴𝑥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𝐵𝑢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Matrix exponential: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𝐴𝑡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=1+</m:t>
                      </m:r>
                      <m:r>
                        <a:rPr lang="en-US" i="1">
                          <a:latin typeface="Cambria Math" charset="0"/>
                        </a:rPr>
                        <m:t>𝐴𝑡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𝐴𝑡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+ …</m:t>
                      </m:r>
                      <m:r>
                        <a:rPr lang="en-US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𝐴𝑡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Theorem.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dirty="0"/>
                  <a:t>, that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e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𝐵𝑢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54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Discrete time models / discrete transition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i="1" smtClean="0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autonomous</a:t>
                </a:r>
              </a:p>
              <a:p>
                <a:r>
                  <a:rPr lang="en-US" b="0" dirty="0"/>
                  <a:t>Execution: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,…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𝑨</m:t>
                    </m:r>
                    <m:r>
                      <a:rPr lang="en-US" b="0" i="1" smtClean="0">
                        <a:latin typeface="Cambria Math" charset="0"/>
                      </a:rPr>
                      <m:t>=⟨</m:t>
                    </m:r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r>
                      <a:rPr lang="en-US" b="0" i="1" smtClean="0">
                        <a:latin typeface="Cambria Math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T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 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3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Dynamical system models</a:t>
            </a:r>
          </a:p>
          <a:p>
            <a:pPr lvl="1"/>
            <a:r>
              <a:rPr lang="en-US" dirty="0"/>
              <a:t>notions of solutions</a:t>
            </a:r>
          </a:p>
          <a:p>
            <a:pPr lvl="1"/>
            <a:r>
              <a:rPr lang="en-US" dirty="0"/>
              <a:t>Linear dynamical systems</a:t>
            </a:r>
          </a:p>
          <a:p>
            <a:pPr lvl="1"/>
            <a:r>
              <a:rPr lang="en-US" dirty="0"/>
              <a:t>Connection to automata</a:t>
            </a:r>
          </a:p>
          <a:p>
            <a:pPr lvl="1"/>
            <a:r>
              <a:rPr lang="en-US" dirty="0"/>
              <a:t>Stability</a:t>
            </a:r>
          </a:p>
          <a:p>
            <a:pPr lvl="1"/>
            <a:r>
              <a:rPr lang="en-US" dirty="0"/>
              <a:t>Lyapunov method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892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Discretized or sampled-time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800" i="1">
                        <a:latin typeface="Cambria Math" charset="0"/>
                      </a:rPr>
                      <m:t>=</m:t>
                    </m:r>
                    <m:r>
                      <a:rPr lang="en-US" sz="28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800" i="1">
                            <a:latin typeface="Cambria Math" charset="0"/>
                          </a:rPr>
                          <m:t>, </m:t>
                        </m:r>
                        <m:r>
                          <a:rPr lang="en-US" sz="2800" i="1">
                            <a:latin typeface="Cambria Math" charset="0"/>
                          </a:rPr>
                          <m:t>𝑢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2800" dirty="0"/>
              </a:p>
              <a:p>
                <a:r>
                  <a:rPr lang="en-US" sz="2800" dirty="0"/>
                  <a:t>Assume: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𝑢</m:t>
                    </m:r>
                    <m:r>
                      <a:rPr lang="en-US" sz="2800" i="1">
                        <a:latin typeface="Cambria Math" charset="0"/>
                      </a:rPr>
                      <m:t>∈</m:t>
                    </m:r>
                    <m:r>
                      <a:rPr lang="en-US" sz="2800" i="1">
                        <a:latin typeface="Cambria Math" charset="0"/>
                      </a:rPr>
                      <m:t>𝑃𝐶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i="1">
                            <a:latin typeface="Cambria Math" charset="0"/>
                          </a:rPr>
                          <m:t>𝑈</m:t>
                        </m:r>
                      </m:e>
                    </m:d>
                    <m:r>
                      <a:rPr lang="en-US" sz="2800" i="1">
                        <a:latin typeface="Cambria Math" charset="0"/>
                      </a:rPr>
                      <m:t> </m:t>
                    </m:r>
                    <m:r>
                      <a:rPr lang="en-US" sz="2800" i="1">
                        <a:latin typeface="Cambria Math" charset="0"/>
                      </a:rPr>
                      <m:t>𝑤h𝑒𝑟𝑒</m:t>
                    </m:r>
                    <m:r>
                      <a:rPr lang="en-US" sz="2800" i="1">
                        <a:latin typeface="Cambria Math" charset="0"/>
                      </a:rPr>
                      <m:t> </m:t>
                    </m:r>
                    <m:r>
                      <a:rPr lang="en-US" sz="2800" i="1">
                        <a:latin typeface="Cambria Math" charset="0"/>
                      </a:rPr>
                      <m:t>𝑈</m:t>
                    </m:r>
                    <m:r>
                      <a:rPr lang="en-US" sz="2800" i="1">
                        <a:latin typeface="Cambria Math" charset="0"/>
                      </a:rPr>
                      <m:t>⊆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/>
                  <a:t> is a finite set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𝑡</m:t>
                        </m:r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r>
                          <a:rPr lang="en-US" sz="2800" i="1">
                            <a:latin typeface="Cambria Math" charset="0"/>
                          </a:rPr>
                          <m:t>𝑢</m:t>
                        </m:r>
                      </m:e>
                    </m:d>
                  </m:oMath>
                </a14:m>
                <a:endParaRPr lang="en-US" sz="2800" dirty="0"/>
              </a:p>
              <a:p>
                <a:r>
                  <a:rPr lang="en-US" sz="2800" dirty="0">
                    <a:latin typeface="+mj-lt"/>
                  </a:rPr>
                  <a:t>Fix a sampling period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𝛿</m:t>
                    </m:r>
                    <m:r>
                      <a:rPr lang="en-US" sz="2800" i="1">
                        <a:latin typeface="Cambria Math" charset="0"/>
                      </a:rPr>
                      <m:t>&gt;0 </m:t>
                    </m:r>
                  </m:oMath>
                </a14:m>
                <a:endParaRPr lang="en-US" sz="2800" dirty="0">
                  <a:latin typeface="+mj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</a:rPr>
                          <m:t>𝑨</m:t>
                        </m:r>
                      </m:e>
                      <m:sub>
                        <m:r>
                          <a:rPr lang="en-US" sz="2800" b="1" i="1">
                            <a:latin typeface="Cambria Math" charset="0"/>
                          </a:rPr>
                          <m:t>𝜹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=⟨</m:t>
                    </m:r>
                    <m:r>
                      <a:rPr lang="en-US" sz="2800" i="1">
                        <a:latin typeface="Cambria Math" charset="0"/>
                      </a:rPr>
                      <m:t>𝑄</m:t>
                    </m:r>
                    <m:r>
                      <a:rPr lang="en-US" sz="28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,</m:t>
                    </m:r>
                    <m:r>
                      <a:rPr lang="en-US" sz="2800" i="1">
                        <a:latin typeface="Cambria Math" charset="0"/>
                      </a:rPr>
                      <m:t>𝑈</m:t>
                    </m:r>
                    <m:r>
                      <a:rPr lang="en-US" sz="2800" i="1">
                        <a:latin typeface="Cambria Math" charset="0"/>
                      </a:rPr>
                      <m:t>,</m:t>
                    </m:r>
                    <m:r>
                      <a:rPr lang="en-US" sz="2800" i="1">
                        <a:latin typeface="Cambria Math" charset="0"/>
                      </a:rPr>
                      <m:t>𝑇</m:t>
                    </m:r>
                    <m:r>
                      <a:rPr lang="en-US" sz="2800" i="1">
                        <a:latin typeface="Cambria Math" charset="0"/>
                      </a:rPr>
                      <m:t>⟩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𝑄</m:t>
                    </m:r>
                    <m:r>
                      <a:rPr lang="en-US" sz="24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𝐴𝑐𝑡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</m:oMath>
                </a14:m>
                <a:endParaRPr lang="en-US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⊆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;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T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iff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𝜉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, 0,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𝑢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endParaRPr lang="en-US" sz="24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33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402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Properties for dynamical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type of properties are we interested in? </a:t>
            </a:r>
          </a:p>
          <a:p>
            <a:r>
              <a:rPr lang="en-US" dirty="0"/>
              <a:t>Invariance </a:t>
            </a:r>
          </a:p>
          <a:p>
            <a:r>
              <a:rPr lang="en-US" dirty="0"/>
              <a:t>State remains bounded </a:t>
            </a:r>
          </a:p>
          <a:p>
            <a:r>
              <a:rPr lang="en-US" dirty="0"/>
              <a:t>Converges to target</a:t>
            </a:r>
          </a:p>
          <a:p>
            <a:r>
              <a:rPr lang="en-US" dirty="0"/>
              <a:t>Bounded input gives bounded output (BIBO)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97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Aleksandr</a:t>
            </a:r>
            <a:r>
              <a:rPr lang="en-US" dirty="0"/>
              <a:t> M. </a:t>
            </a:r>
            <a:r>
              <a:rPr lang="en-US" dirty="0" err="1"/>
              <a:t>Lyapunov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6248400" cy="4410635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/>
              <a:t>Aleksandr</a:t>
            </a:r>
            <a:r>
              <a:rPr lang="en-US" dirty="0"/>
              <a:t> Mikhailovich </a:t>
            </a:r>
            <a:r>
              <a:rPr lang="en-US" dirty="0" err="1"/>
              <a:t>Lyapunov</a:t>
            </a:r>
            <a:r>
              <a:rPr lang="en-US" dirty="0"/>
              <a:t> (Russian: June 6 1857–November 3, 1918) was a Russian mathematician and physicist.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His methods, which he developed in 1899, make it possible to define the stability of sets of ordinary differential equations. He created the modern theory of the stability of a dynamic system. In the theory of probability, he generalized the works of Chebyshev and Markov, and proved the Central Limit Theorem under more general conditions than his predecessors.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29" y="1600200"/>
            <a:ext cx="2806700" cy="38481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26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Requirements: Stability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will focus on time invariant autonomous systems (closed systems, systems without inputs)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b="0" i="1" dirty="0">
                    <a:latin typeface="Cambria Math" charset="0"/>
                  </a:rPr>
                  <a:t> </a:t>
                </a:r>
                <a:r>
                  <a:rPr lang="mr-IN" b="0" i="1" dirty="0">
                    <a:latin typeface="Cambria Math" charset="0"/>
                  </a:rPr>
                  <a:t>–</a:t>
                </a:r>
                <a:r>
                  <a:rPr lang="en-US" b="0" i="1" dirty="0">
                    <a:latin typeface="Cambria Math" charset="0"/>
                  </a:rPr>
                  <a:t>(1)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the solution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i="1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dirty="0"/>
                  <a:t> norm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is an </a:t>
                </a:r>
                <a:r>
                  <a:rPr lang="en-US" b="1" dirty="0"/>
                  <a:t>equilibrium point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=0.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For analysis we will assume </a:t>
                </a:r>
                <a:r>
                  <a:rPr lang="en-US" b="1" dirty="0"/>
                  <a:t>0 </a:t>
                </a:r>
                <a:r>
                  <a:rPr lang="en-US" dirty="0"/>
                  <a:t>to be an equilibrium point of (1) with out loss of generality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7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Lyapunov</a:t>
            </a:r>
            <a:r>
              <a:rPr lang="en-US" dirty="0"/>
              <a:t>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Lyapunov stability: The system (1) is said to be </a:t>
                </a:r>
                <a:r>
                  <a:rPr lang="en-US" b="1" i="1" dirty="0" err="1"/>
                  <a:t>Lyapunov</a:t>
                </a:r>
                <a:r>
                  <a:rPr lang="en-US" b="1" i="1" dirty="0"/>
                  <a:t> stable </a:t>
                </a:r>
                <a:r>
                  <a:rPr lang="en-US" dirty="0"/>
                  <a:t>(at the origin) if for every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𝜀</m:t>
                    </m:r>
                    <m:r>
                      <a:rPr lang="en-US" i="1">
                        <a:latin typeface="Cambria Math" charset="0"/>
                      </a:rPr>
                      <m:t>&gt;0 </m:t>
                    </m:r>
                  </m:oMath>
                </a14:m>
                <a:r>
                  <a:rPr lang="en-US" dirty="0"/>
                  <a:t>there exists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𝜀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&gt;0 </m:t>
                    </m:r>
                  </m:oMath>
                </a14:m>
                <a:r>
                  <a:rPr lang="en-US" dirty="0"/>
                  <a:t>such that for every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𝜉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lang="en-US" dirty="0"/>
                  <a:t> then 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t</m:t>
                    </m:r>
                    <m:r>
                      <a:rPr lang="en-US" b="0" i="1" smtClean="0">
                        <a:latin typeface="Cambria Math" charset="0"/>
                      </a:rPr>
                      <m:t>≥0,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𝜉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𝜀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is this related to </a:t>
                </a:r>
              </a:p>
              <a:p>
                <a:pPr marL="0" indent="0">
                  <a:buNone/>
                </a:pPr>
                <a:r>
                  <a:rPr lang="en-US" dirty="0"/>
                  <a:t>invariants and </a:t>
                </a:r>
              </a:p>
              <a:p>
                <a:pPr marL="0" indent="0">
                  <a:buNone/>
                </a:pPr>
                <a:r>
                  <a:rPr lang="en-US" dirty="0"/>
                  <a:t>reachable states 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52" t="-1752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7353300" y="4391586"/>
            <a:ext cx="1905000" cy="196102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010400" y="4038600"/>
            <a:ext cx="2590800" cy="26670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7632282" y="4678772"/>
            <a:ext cx="673519" cy="693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2"/>
          </p:cNvCxnSpPr>
          <p:nvPr/>
        </p:nvCxnSpPr>
        <p:spPr>
          <a:xfrm flipV="1">
            <a:off x="7010400" y="5372100"/>
            <a:ext cx="12954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7851702" y="4670282"/>
                <a:ext cx="4540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𝜀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702" y="4670282"/>
                <a:ext cx="45409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 rot="426576">
                <a:off x="6254298" y="5100194"/>
                <a:ext cx="115402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26576">
                <a:off x="6254298" y="5100194"/>
                <a:ext cx="115402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 15"/>
          <p:cNvSpPr/>
          <p:nvPr/>
        </p:nvSpPr>
        <p:spPr>
          <a:xfrm>
            <a:off x="7201707" y="4461418"/>
            <a:ext cx="1692849" cy="2080608"/>
          </a:xfrm>
          <a:custGeom>
            <a:avLst/>
            <a:gdLst>
              <a:gd name="connsiteX0" fmla="*/ 1440270 w 1692849"/>
              <a:gd name="connsiteY0" fmla="*/ 401935 h 2080608"/>
              <a:gd name="connsiteX1" fmla="*/ 1682318 w 1692849"/>
              <a:gd name="connsiteY1" fmla="*/ 1235653 h 2080608"/>
              <a:gd name="connsiteX2" fmla="*/ 1130988 w 1692849"/>
              <a:gd name="connsiteY2" fmla="*/ 1639064 h 2080608"/>
              <a:gd name="connsiteX3" fmla="*/ 324165 w 1692849"/>
              <a:gd name="connsiteY3" fmla="*/ 1706300 h 2080608"/>
              <a:gd name="connsiteX4" fmla="*/ 1435 w 1692849"/>
              <a:gd name="connsiteY4" fmla="*/ 1007053 h 2080608"/>
              <a:gd name="connsiteX5" fmla="*/ 431741 w 1692849"/>
              <a:gd name="connsiteY5" fmla="*/ 11970 h 2080608"/>
              <a:gd name="connsiteX6" fmla="*/ 1332694 w 1692849"/>
              <a:gd name="connsiteY6" fmla="*/ 509511 h 2080608"/>
              <a:gd name="connsiteX7" fmla="*/ 1547847 w 1692849"/>
              <a:gd name="connsiteY7" fmla="*/ 1289441 h 2080608"/>
              <a:gd name="connsiteX8" fmla="*/ 1252012 w 1692849"/>
              <a:gd name="connsiteY8" fmla="*/ 2042476 h 2080608"/>
              <a:gd name="connsiteX9" fmla="*/ 646894 w 1692849"/>
              <a:gd name="connsiteY9" fmla="*/ 1894558 h 2080608"/>
              <a:gd name="connsiteX10" fmla="*/ 445188 w 1692849"/>
              <a:gd name="connsiteY10" fmla="*/ 1249100 h 2080608"/>
              <a:gd name="connsiteX11" fmla="*/ 1036859 w 1692849"/>
              <a:gd name="connsiteY11" fmla="*/ 670876 h 208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92849" h="2080608">
                <a:moveTo>
                  <a:pt x="1440270" y="401935"/>
                </a:moveTo>
                <a:cubicBezTo>
                  <a:pt x="1587067" y="715700"/>
                  <a:pt x="1733865" y="1029465"/>
                  <a:pt x="1682318" y="1235653"/>
                </a:cubicBezTo>
                <a:cubicBezTo>
                  <a:pt x="1630771" y="1441841"/>
                  <a:pt x="1357347" y="1560623"/>
                  <a:pt x="1130988" y="1639064"/>
                </a:cubicBezTo>
                <a:cubicBezTo>
                  <a:pt x="904629" y="1717505"/>
                  <a:pt x="512424" y="1811635"/>
                  <a:pt x="324165" y="1706300"/>
                </a:cubicBezTo>
                <a:cubicBezTo>
                  <a:pt x="135906" y="1600965"/>
                  <a:pt x="-16494" y="1289441"/>
                  <a:pt x="1435" y="1007053"/>
                </a:cubicBezTo>
                <a:cubicBezTo>
                  <a:pt x="19364" y="724665"/>
                  <a:pt x="209865" y="94894"/>
                  <a:pt x="431741" y="11970"/>
                </a:cubicBezTo>
                <a:cubicBezTo>
                  <a:pt x="653617" y="-70954"/>
                  <a:pt x="1146676" y="296599"/>
                  <a:pt x="1332694" y="509511"/>
                </a:cubicBezTo>
                <a:cubicBezTo>
                  <a:pt x="1518712" y="722423"/>
                  <a:pt x="1561294" y="1033947"/>
                  <a:pt x="1547847" y="1289441"/>
                </a:cubicBezTo>
                <a:cubicBezTo>
                  <a:pt x="1534400" y="1544935"/>
                  <a:pt x="1402171" y="1941623"/>
                  <a:pt x="1252012" y="2042476"/>
                </a:cubicBezTo>
                <a:cubicBezTo>
                  <a:pt x="1101853" y="2143329"/>
                  <a:pt x="781365" y="2026787"/>
                  <a:pt x="646894" y="1894558"/>
                </a:cubicBezTo>
                <a:cubicBezTo>
                  <a:pt x="512423" y="1762329"/>
                  <a:pt x="380194" y="1453047"/>
                  <a:pt x="445188" y="1249100"/>
                </a:cubicBezTo>
                <a:cubicBezTo>
                  <a:pt x="510182" y="1045153"/>
                  <a:pt x="1036859" y="670876"/>
                  <a:pt x="1036859" y="670876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755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Pendulum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Pendulum equation</a:t>
                </a:r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sz="2400" i="1" dirty="0">
                  <a:latin typeface="Cambria Math" charset="0"/>
                </a:endParaRPr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charset="0"/>
                        </a:rPr>
                        <m:t>=</m:t>
                      </m:r>
                      <m:r>
                        <a:rPr lang="en-US" sz="1800" i="1">
                          <a:latin typeface="Cambria Math" charset="0"/>
                        </a:rPr>
                        <m:t>𝜃</m:t>
                      </m:r>
                      <m:r>
                        <a:rPr lang="en-US" sz="1800" i="1"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80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sz="1800" i="1" dirty="0">
                  <a:latin typeface="Cambria Math" charset="0"/>
                </a:endParaRPr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sz="180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charset="0"/>
                            </a:rPr>
                            <m:t>𝑔</m:t>
                          </m:r>
                        </m:num>
                        <m:den>
                          <m:r>
                            <a:rPr lang="en-US" sz="1800" i="1">
                              <a:latin typeface="Cambria Math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i="1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charset="0"/>
                            </a:rPr>
                            <m:t>𝑘</m:t>
                          </m:r>
                        </m:num>
                        <m:den>
                          <m:r>
                            <a:rPr lang="en-US" sz="1800" i="1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1800" i="1" dirty="0">
                  <a:latin typeface="Cambria Math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sz="1800" i="1">
                                      <a:latin typeface="Cambria Math" charset="0"/>
                                    </a:rPr>
                                    <m:t>𝑔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sz="1800" i="1">
                                      <a:latin typeface="Cambria Math" charset="0"/>
                                    </a:rPr>
                                    <m:t>𝑙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800">
                                      <a:latin typeface="Cambria Math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charset="0"/>
                                    </a:rPr>
                                    <m:t>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1800" i="1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𝑚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friction coefficient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/>
                  <a:t>Two equilibrium points: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(</m:t>
                    </m:r>
                    <m:r>
                      <a:rPr lang="en-US" b="0" i="1" smtClean="0"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latin typeface="Cambria Math" charset="0"/>
                      </a:rPr>
                      <m:t>,0)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3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401598-0AA3-E748-87BE-893572C28C5B}"/>
              </a:ext>
            </a:extLst>
          </p:cNvPr>
          <p:cNvSpPr txBox="1"/>
          <p:nvPr/>
        </p:nvSpPr>
        <p:spPr>
          <a:xfrm rot="16200000">
            <a:off x="9149802" y="1748685"/>
            <a:ext cx="1243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upright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A267A3-06F0-D141-9457-195D6D471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229" y="2671421"/>
            <a:ext cx="3154309" cy="29687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26A1FD-A89C-D74C-88C4-C5307C1C98C1}"/>
              </a:ext>
            </a:extLst>
          </p:cNvPr>
          <p:cNvSpPr txBox="1"/>
          <p:nvPr/>
        </p:nvSpPr>
        <p:spPr>
          <a:xfrm rot="16200000">
            <a:off x="9249474" y="3270851"/>
            <a:ext cx="992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down</a:t>
            </a:r>
          </a:p>
        </p:txBody>
      </p:sp>
    </p:spTree>
    <p:extLst>
      <p:ext uri="{BB962C8B-B14F-4D97-AF65-F5344CB8AC3E}">
        <p14:creationId xmlns:p14="http://schemas.microsoft.com/office/powerpoint/2010/main" val="87223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F9918-18DF-8B4E-A8D2-A09BA21D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AD149-68A8-BD4B-8BEE-E74FB8735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08103-4F00-1D46-B1C4-F27B524F8A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9091" t="6095" r="4022" b="10096"/>
          <a:stretch/>
        </p:blipFill>
        <p:spPr>
          <a:xfrm>
            <a:off x="0" y="0"/>
            <a:ext cx="12208999" cy="6865106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6E92D910-6B61-894F-9DBE-16983B473DD6}"/>
              </a:ext>
            </a:extLst>
          </p:cNvPr>
          <p:cNvSpPr/>
          <p:nvPr/>
        </p:nvSpPr>
        <p:spPr>
          <a:xfrm>
            <a:off x="9616796" y="3406729"/>
            <a:ext cx="445887" cy="451556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45862D-DE32-4748-888D-8130B65D115E}"/>
              </a:ext>
            </a:extLst>
          </p:cNvPr>
          <p:cNvSpPr/>
          <p:nvPr/>
        </p:nvSpPr>
        <p:spPr>
          <a:xfrm>
            <a:off x="6164867" y="3409244"/>
            <a:ext cx="445887" cy="451556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79674BFA-5C63-0240-BCBE-4E62180CCA5B}"/>
              </a:ext>
            </a:extLst>
          </p:cNvPr>
          <p:cNvSpPr/>
          <p:nvPr/>
        </p:nvSpPr>
        <p:spPr>
          <a:xfrm rot="1641923">
            <a:off x="5574826" y="2751946"/>
            <a:ext cx="1604030" cy="1653264"/>
          </a:xfrm>
          <a:prstGeom prst="arc">
            <a:avLst>
              <a:gd name="adj1" fmla="val 16248761"/>
              <a:gd name="adj2" fmla="val 16168665"/>
            </a:avLst>
          </a:prstGeom>
          <a:ln w="28575">
            <a:solidFill>
              <a:srgbClr val="7070FF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41FFB8-9A01-CE43-A2F4-F9D95A7A22D8}"/>
              </a:ext>
            </a:extLst>
          </p:cNvPr>
          <p:cNvCxnSpPr/>
          <p:nvPr/>
        </p:nvCxnSpPr>
        <p:spPr>
          <a:xfrm>
            <a:off x="-543339" y="3632507"/>
            <a:ext cx="13649739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256FB7-D893-024F-961E-7380AB8790C3}"/>
              </a:ext>
            </a:extLst>
          </p:cNvPr>
          <p:cNvCxnSpPr>
            <a:cxnSpLocks/>
          </p:cNvCxnSpPr>
          <p:nvPr/>
        </p:nvCxnSpPr>
        <p:spPr>
          <a:xfrm>
            <a:off x="6387548" y="7106"/>
            <a:ext cx="0" cy="685800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4E2815-7A3C-F644-9624-80C695C5E0CB}"/>
              </a:ext>
            </a:extLst>
          </p:cNvPr>
          <p:cNvCxnSpPr>
            <a:cxnSpLocks/>
          </p:cNvCxnSpPr>
          <p:nvPr/>
        </p:nvCxnSpPr>
        <p:spPr>
          <a:xfrm>
            <a:off x="9839740" y="31229"/>
            <a:ext cx="0" cy="685800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369BFC-6CC8-3248-8E39-214A0CB22A3E}"/>
              </a:ext>
            </a:extLst>
          </p:cNvPr>
          <p:cNvSpPr txBox="1"/>
          <p:nvPr/>
        </p:nvSpPr>
        <p:spPr>
          <a:xfrm>
            <a:off x="0" y="2717014"/>
            <a:ext cx="2521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/>
              <a:t>speed=0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D0568A-0F53-9646-AEAB-F2D4C8EB9990}"/>
              </a:ext>
            </a:extLst>
          </p:cNvPr>
          <p:cNvSpPr txBox="1"/>
          <p:nvPr/>
        </p:nvSpPr>
        <p:spPr>
          <a:xfrm>
            <a:off x="0" y="-7836"/>
            <a:ext cx="11641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/>
              <a:t>CW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4A6CF-1EC5-FB4D-876B-44EF585F18C7}"/>
              </a:ext>
            </a:extLst>
          </p:cNvPr>
          <p:cNvSpPr txBox="1"/>
          <p:nvPr/>
        </p:nvSpPr>
        <p:spPr>
          <a:xfrm>
            <a:off x="0" y="5887856"/>
            <a:ext cx="15263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/>
              <a:t>CCW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9D02C6-C78B-6944-AB75-DE602B168712}"/>
              </a:ext>
            </a:extLst>
          </p:cNvPr>
          <p:cNvSpPr txBox="1"/>
          <p:nvPr/>
        </p:nvSpPr>
        <p:spPr>
          <a:xfrm rot="16200000">
            <a:off x="8335785" y="5319781"/>
            <a:ext cx="22297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/>
              <a:t>upright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48151B-C5D3-C344-A5D9-9D65ADF79AB1}"/>
              </a:ext>
            </a:extLst>
          </p:cNvPr>
          <p:cNvSpPr txBox="1"/>
          <p:nvPr/>
        </p:nvSpPr>
        <p:spPr>
          <a:xfrm rot="16200000">
            <a:off x="5232402" y="5521306"/>
            <a:ext cx="1744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/>
              <a:t>down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64037D-8ED4-AA4E-894E-66DCB88AF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355" y="3927752"/>
            <a:ext cx="1564705" cy="147266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88A0909-7A30-7E4D-B1F0-9F689EB7E7A7}"/>
              </a:ext>
            </a:extLst>
          </p:cNvPr>
          <p:cNvSpPr txBox="1"/>
          <p:nvPr/>
        </p:nvSpPr>
        <p:spPr>
          <a:xfrm rot="2208569">
            <a:off x="4520227" y="2266514"/>
            <a:ext cx="1869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/>
              <a:t>stable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378AB6-10FA-0349-9681-BA244E3D9DA3}"/>
              </a:ext>
            </a:extLst>
          </p:cNvPr>
          <p:cNvSpPr txBox="1"/>
          <p:nvPr/>
        </p:nvSpPr>
        <p:spPr>
          <a:xfrm rot="1973859">
            <a:off x="9865103" y="4196768"/>
            <a:ext cx="25815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/>
              <a:t>unstable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90BEA17-AF50-D245-B7F8-A8846171B7D9}"/>
              </a:ext>
            </a:extLst>
          </p:cNvPr>
          <p:cNvSpPr/>
          <p:nvPr/>
        </p:nvSpPr>
        <p:spPr>
          <a:xfrm>
            <a:off x="6313185" y="2648660"/>
            <a:ext cx="168737" cy="170882"/>
          </a:xfrm>
          <a:prstGeom prst="ellipse">
            <a:avLst/>
          </a:prstGeom>
          <a:solidFill>
            <a:srgbClr val="707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3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L 0.77265 -0.573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90" y="-2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9" grpId="0" animBg="1"/>
      <p:bldP spid="19" grpId="1" animBg="1"/>
      <p:bldP spid="12" grpId="0"/>
      <p:bldP spid="13" grpId="0"/>
      <p:bldP spid="14" grpId="0"/>
      <p:bldP spid="15" grpId="0"/>
      <p:bldP spid="16" grpId="0"/>
      <p:bldP spid="22" grpId="0"/>
      <p:bldP spid="23" grpId="0"/>
      <p:bldP spid="24" grpId="0" animBg="1"/>
      <p:bldP spid="24" grpId="1" animBg="1"/>
      <p:bldP spid="24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Asymptotically stability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8229600" cy="279138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/>
                  <a:t>The system (1) is said to be </a:t>
                </a:r>
                <a:r>
                  <a:rPr lang="en-US" b="1" i="1" dirty="0"/>
                  <a:t>Asymptotically stable </a:t>
                </a:r>
                <a:r>
                  <a:rPr lang="en-US" i="1" dirty="0"/>
                  <a:t>(at the origin) </a:t>
                </a:r>
                <a:r>
                  <a:rPr lang="en-US" dirty="0"/>
                  <a:t>if it is </a:t>
                </a:r>
                <a:r>
                  <a:rPr lang="en-US" dirty="0" err="1"/>
                  <a:t>Lyapunov</a:t>
                </a:r>
                <a:r>
                  <a:rPr lang="en-US" dirty="0"/>
                  <a:t> stable and there exists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&gt;0 </m:t>
                    </m:r>
                  </m:oMath>
                </a14:m>
                <a:r>
                  <a:rPr lang="en-US" dirty="0"/>
                  <a:t>such that for every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𝜉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t</m:t>
                    </m:r>
                    <m:r>
                      <a:rPr lang="en-US" b="0" i="1" smtClean="0">
                        <a:latin typeface="Cambria Math" charset="0"/>
                      </a:rPr>
                      <m:t>→∞,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𝜉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r>
                      <a:rPr lang="en-US" b="1" i="1" smtClean="0">
                        <a:latin typeface="Cambria Math" charset="0"/>
                      </a:rPr>
                      <m:t>𝟎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/>
                  <a:t>If the property holds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:r>
                  <a:rPr lang="en-US" b="1" dirty="0"/>
                  <a:t>Globally Asymptotically Stable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b="1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b="1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b="1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dirty="0"/>
              </a:p>
              <a:p>
                <a:pPr>
                  <a:lnSpc>
                    <a:spcPct val="11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8229600" cy="2791384"/>
              </a:xfrm>
              <a:blipFill>
                <a:blip r:embed="rId2"/>
                <a:stretch>
                  <a:fillRect l="-1852" t="-4072" r="-2160" b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7353300" y="4391586"/>
            <a:ext cx="1905000" cy="196102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7520548" y="4754880"/>
            <a:ext cx="1594110" cy="1397540"/>
          </a:xfrm>
          <a:custGeom>
            <a:avLst/>
            <a:gdLst>
              <a:gd name="connsiteX0" fmla="*/ 371001 w 1594110"/>
              <a:gd name="connsiteY0" fmla="*/ 0 h 1397540"/>
              <a:gd name="connsiteX1" fmla="*/ 1584659 w 1594110"/>
              <a:gd name="connsiteY1" fmla="*/ 249382 h 1397540"/>
              <a:gd name="connsiteX2" fmla="*/ 886390 w 1594110"/>
              <a:gd name="connsiteY2" fmla="*/ 1396538 h 1397540"/>
              <a:gd name="connsiteX3" fmla="*/ 5241 w 1594110"/>
              <a:gd name="connsiteY3" fmla="*/ 448887 h 1397540"/>
              <a:gd name="connsiteX4" fmla="*/ 1318652 w 1594110"/>
              <a:gd name="connsiteY4" fmla="*/ 332509 h 1397540"/>
              <a:gd name="connsiteX5" fmla="*/ 1002768 w 1594110"/>
              <a:gd name="connsiteY5" fmla="*/ 1180407 h 1397540"/>
              <a:gd name="connsiteX6" fmla="*/ 271248 w 1594110"/>
              <a:gd name="connsiteY6" fmla="*/ 714895 h 1397540"/>
              <a:gd name="connsiteX7" fmla="*/ 1185648 w 1594110"/>
              <a:gd name="connsiteY7" fmla="*/ 448887 h 1397540"/>
              <a:gd name="connsiteX8" fmla="*/ 969517 w 1594110"/>
              <a:gd name="connsiteY8" fmla="*/ 1097280 h 1397540"/>
              <a:gd name="connsiteX9" fmla="*/ 470754 w 1594110"/>
              <a:gd name="connsiteY9" fmla="*/ 831273 h 1397540"/>
              <a:gd name="connsiteX10" fmla="*/ 936267 w 1594110"/>
              <a:gd name="connsiteY10" fmla="*/ 598516 h 1397540"/>
              <a:gd name="connsiteX11" fmla="*/ 919641 w 1594110"/>
              <a:gd name="connsiteY11" fmla="*/ 980902 h 1397540"/>
              <a:gd name="connsiteX12" fmla="*/ 670259 w 1594110"/>
              <a:gd name="connsiteY12" fmla="*/ 864524 h 1397540"/>
              <a:gd name="connsiteX13" fmla="*/ 803263 w 1594110"/>
              <a:gd name="connsiteY13" fmla="*/ 764771 h 139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94110" h="1397540">
                <a:moveTo>
                  <a:pt x="371001" y="0"/>
                </a:moveTo>
                <a:cubicBezTo>
                  <a:pt x="934881" y="8313"/>
                  <a:pt x="1498761" y="16626"/>
                  <a:pt x="1584659" y="249382"/>
                </a:cubicBezTo>
                <a:cubicBezTo>
                  <a:pt x="1670557" y="482138"/>
                  <a:pt x="1149626" y="1363287"/>
                  <a:pt x="886390" y="1396538"/>
                </a:cubicBezTo>
                <a:cubicBezTo>
                  <a:pt x="623154" y="1429789"/>
                  <a:pt x="-66803" y="626225"/>
                  <a:pt x="5241" y="448887"/>
                </a:cubicBezTo>
                <a:cubicBezTo>
                  <a:pt x="77285" y="271549"/>
                  <a:pt x="1152398" y="210589"/>
                  <a:pt x="1318652" y="332509"/>
                </a:cubicBezTo>
                <a:cubicBezTo>
                  <a:pt x="1484906" y="454429"/>
                  <a:pt x="1177335" y="1116676"/>
                  <a:pt x="1002768" y="1180407"/>
                </a:cubicBezTo>
                <a:cubicBezTo>
                  <a:pt x="828201" y="1244138"/>
                  <a:pt x="240768" y="836815"/>
                  <a:pt x="271248" y="714895"/>
                </a:cubicBezTo>
                <a:cubicBezTo>
                  <a:pt x="301728" y="592975"/>
                  <a:pt x="1069270" y="385156"/>
                  <a:pt x="1185648" y="448887"/>
                </a:cubicBezTo>
                <a:cubicBezTo>
                  <a:pt x="1302026" y="512618"/>
                  <a:pt x="1088666" y="1033549"/>
                  <a:pt x="969517" y="1097280"/>
                </a:cubicBezTo>
                <a:cubicBezTo>
                  <a:pt x="850368" y="1161011"/>
                  <a:pt x="476296" y="914400"/>
                  <a:pt x="470754" y="831273"/>
                </a:cubicBezTo>
                <a:cubicBezTo>
                  <a:pt x="465212" y="748146"/>
                  <a:pt x="861453" y="573578"/>
                  <a:pt x="936267" y="598516"/>
                </a:cubicBezTo>
                <a:cubicBezTo>
                  <a:pt x="1011081" y="623454"/>
                  <a:pt x="963976" y="936567"/>
                  <a:pt x="919641" y="980902"/>
                </a:cubicBezTo>
                <a:cubicBezTo>
                  <a:pt x="875306" y="1025237"/>
                  <a:pt x="689655" y="900546"/>
                  <a:pt x="670259" y="864524"/>
                </a:cubicBezTo>
                <a:cubicBezTo>
                  <a:pt x="650863" y="828502"/>
                  <a:pt x="803263" y="764771"/>
                  <a:pt x="803263" y="764771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197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472F-08EE-5B4A-BB2A-C9D2AD716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of pendulum with friction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89C11-649C-354F-AB5A-ED1FFAA0A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385268"/>
            <a:ext cx="7264400" cy="547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94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Van der pol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Van der pol oscillator</a:t>
                </a:r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𝜇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</a:rPr>
                        <m:t>𝑥</m:t>
                      </m:r>
                      <m:r>
                        <a:rPr lang="en-US" sz="2400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sz="2400" i="1" dirty="0">
                  <a:latin typeface="Cambria Math" charset="0"/>
                </a:endParaRPr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𝑥</m:t>
                      </m:r>
                      <m:r>
                        <a:rPr lang="en-US" sz="2400" i="1">
                          <a:latin typeface="Cambria Math" charset="0"/>
                        </a:rPr>
                        <m:t>;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;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400" dirty="0"/>
                  <a:t>coupling coefficient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𝜇</m:t>
                    </m:r>
                    <m:r>
                      <a:rPr lang="en-US" sz="2400" i="1">
                        <a:latin typeface="Cambria Math" charset="0"/>
                      </a:rPr>
                      <m:t>=2  0.1</m:t>
                    </m:r>
                  </m:oMath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2400" i="1" dirty="0">
                  <a:latin typeface="Cambria Math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b="0" dirty="0"/>
                  <a:t>stable ?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52" t="-1752" b="-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44" y="1427336"/>
            <a:ext cx="4241757" cy="2936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850" y="4089081"/>
            <a:ext cx="4227151" cy="280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8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5978" y="88001"/>
            <a:ext cx="7100047" cy="1154097"/>
          </a:xfrm>
        </p:spPr>
        <p:txBody>
          <a:bodyPr>
            <a:normAutofit/>
          </a:bodyPr>
          <a:lstStyle/>
          <a:p>
            <a:r>
              <a:rPr lang="en-US" dirty="0"/>
              <a:t>Map of CPS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11" y="1828801"/>
            <a:ext cx="2666988" cy="121919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330" dirty="0">
                <a:solidFill>
                  <a:srgbClr val="0000FF"/>
                </a:solidFill>
                <a:latin typeface="+mj-lt"/>
              </a:rPr>
              <a:t>Discrete transition systems, automata</a:t>
            </a:r>
          </a:p>
          <a:p>
            <a:pPr marL="0" indent="0" algn="ctr">
              <a:buNone/>
            </a:pPr>
            <a:endParaRPr lang="en-US" sz="2330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05601" y="1828801"/>
            <a:ext cx="3397623" cy="35395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3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Markov chains</a:t>
            </a:r>
          </a:p>
          <a:p>
            <a:pPr marL="0" indent="0">
              <a:buNone/>
            </a:pPr>
            <a:endParaRPr lang="en-US" sz="233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sz="233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Probabilistic automata, Markov decision processes (MDP)</a:t>
            </a:r>
          </a:p>
          <a:p>
            <a:pPr marL="0" indent="0">
              <a:buNone/>
            </a:pPr>
            <a:endParaRPr lang="en-US" sz="233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sz="233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Continuous time, continuous state MDPs</a:t>
            </a:r>
          </a:p>
        </p:txBody>
      </p:sp>
      <p:sp>
        <p:nvSpPr>
          <p:cNvPr id="6" name="Rectangle 5"/>
          <p:cNvSpPr/>
          <p:nvPr/>
        </p:nvSpPr>
        <p:spPr>
          <a:xfrm>
            <a:off x="4114801" y="5410201"/>
            <a:ext cx="3405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Stochastic Hybrid systems</a:t>
            </a:r>
          </a:p>
        </p:txBody>
      </p:sp>
      <p:cxnSp>
        <p:nvCxnSpPr>
          <p:cNvPr id="8" name="Straight Arrow Connector 7"/>
          <p:cNvCxnSpPr>
            <a:cxnSpLocks/>
            <a:stCxn id="3" idx="2"/>
          </p:cNvCxnSpPr>
          <p:nvPr/>
        </p:nvCxnSpPr>
        <p:spPr>
          <a:xfrm>
            <a:off x="1714505" y="3048000"/>
            <a:ext cx="831473" cy="12192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7" idx="2"/>
          </p:cNvCxnSpPr>
          <p:nvPr/>
        </p:nvCxnSpPr>
        <p:spPr>
          <a:xfrm flipH="1">
            <a:off x="4076700" y="2743200"/>
            <a:ext cx="742924" cy="15240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772400" y="2362200"/>
            <a:ext cx="0" cy="3810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772400" y="3886200"/>
            <a:ext cx="0" cy="3810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724400" y="5105400"/>
            <a:ext cx="0" cy="3810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29400" y="5105400"/>
            <a:ext cx="0" cy="3810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164BE45-AB7C-4843-BB68-D4B78389149B}"/>
              </a:ext>
            </a:extLst>
          </p:cNvPr>
          <p:cNvSpPr/>
          <p:nvPr/>
        </p:nvSpPr>
        <p:spPr>
          <a:xfrm>
            <a:off x="3435667" y="1542871"/>
            <a:ext cx="27679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Dynamical systems</a:t>
            </a:r>
          </a:p>
          <a:p>
            <a:pPr algn="ctr"/>
            <a:r>
              <a:rPr lang="en-US" sz="2400" dirty="0">
                <a:solidFill>
                  <a:srgbClr val="0000FF"/>
                </a:solidFill>
              </a:rPr>
              <a:t>Differential inclusions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C83EFC-CE0F-EB4D-9D61-43D886F34527}"/>
              </a:ext>
            </a:extLst>
          </p:cNvPr>
          <p:cNvSpPr/>
          <p:nvPr/>
        </p:nvSpPr>
        <p:spPr>
          <a:xfrm>
            <a:off x="2239713" y="4454524"/>
            <a:ext cx="2073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Hybrid systems</a:t>
            </a:r>
          </a:p>
        </p:txBody>
      </p:sp>
    </p:spTree>
    <p:extLst>
      <p:ext uri="{BB962C8B-B14F-4D97-AF65-F5344CB8AC3E}">
        <p14:creationId xmlns:p14="http://schemas.microsoft.com/office/powerpoint/2010/main" val="377486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Stability of solutions* (instead of points)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For any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𝜉</m:t>
                    </m:r>
                    <m:r>
                      <a:rPr lang="en-US" sz="2400" i="1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 i="1">
                        <a:latin typeface="Cambria Math" charset="0"/>
                      </a:rPr>
                      <m:t>PC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≥0</m:t>
                            </m:r>
                          </m:sup>
                        </m:sSup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define the s-norm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=</m:t>
                    </m:r>
                    <m:limLow>
                      <m:limLow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sup</m:t>
                        </m:r>
                      </m:e>
                      <m:lim>
                        <m:r>
                          <a:rPr lang="en-US" sz="2400" i="1"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</a:rPr>
                          <m:t>∈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lim>
                    </m:limLow>
                    <m:r>
                      <a:rPr lang="en-US" sz="2400" i="1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𝜉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 dynamical system can be seen as an operator that maps initial states to signals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𝑇</m:t>
                    </m:r>
                    <m:r>
                      <a:rPr lang="en-US" sz="2400" i="1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𝑃𝐶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≥0</m:t>
                            </m:r>
                          </m:sup>
                        </m:sSup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endParaRPr lang="en-US" sz="2400" dirty="0"/>
              </a:p>
              <a:p>
                <a:r>
                  <a:rPr lang="en-US" sz="2400" dirty="0" err="1"/>
                  <a:t>Lyapunov</a:t>
                </a:r>
                <a:r>
                  <a:rPr lang="en-US" sz="2400" dirty="0"/>
                  <a:t> stability required that this operator is continuous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𝜉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is </a:t>
                </a:r>
                <a:r>
                  <a:rPr lang="en-US" sz="2400" b="1" i="1" dirty="0" err="1"/>
                  <a:t>Lyapunov</a:t>
                </a:r>
                <a:r>
                  <a:rPr lang="en-US" sz="2400" b="1" i="1" dirty="0"/>
                  <a:t> stable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sz="2400" dirty="0"/>
                  <a:t> is continuous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𝜉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(0)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  <m:r>
                      <a:rPr lang="en-US" sz="2400" i="1">
                        <a:latin typeface="Cambria Math" charset="0"/>
                      </a:rPr>
                      <m:t>. </m:t>
                    </m:r>
                    <m:r>
                      <a:rPr lang="en-US" sz="240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i</m:t>
                    </m:r>
                    <m:r>
                      <a:rPr lang="en-US" sz="2400">
                        <a:latin typeface="Cambria Math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e</m:t>
                    </m:r>
                    <m:r>
                      <a:rPr lang="en-US" sz="2400">
                        <a:latin typeface="Cambria Math" charset="0"/>
                      </a:rPr>
                      <m:t>., </m:t>
                    </m:r>
                  </m:oMath>
                </a14:m>
                <a:r>
                  <a:rPr lang="en-US" sz="2400" dirty="0"/>
                  <a:t>for every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</a:rPr>
                      <m:t>&gt;0 </m:t>
                    </m:r>
                  </m:oMath>
                </a14:m>
                <a:r>
                  <a:rPr lang="en-US" sz="2400" dirty="0"/>
                  <a:t>there exists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𝜀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&gt;0 </m:t>
                    </m:r>
                  </m:oMath>
                </a14:m>
                <a:r>
                  <a:rPr lang="en-US" sz="2400" dirty="0"/>
                  <a:t>such that for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i="1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lang="en-US" sz="2400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400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0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995487" y="6308725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*Not discussed in class</a:t>
            </a:r>
          </a:p>
        </p:txBody>
      </p:sp>
    </p:spTree>
    <p:extLst>
      <p:ext uri="{BB962C8B-B14F-4D97-AF65-F5344CB8AC3E}">
        <p14:creationId xmlns:p14="http://schemas.microsoft.com/office/powerpoint/2010/main" val="1636767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Butterfly*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02914" y="1600200"/>
                <a:ext cx="5163778" cy="452596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All solutions converge to 0 but the equilibrium point (0,0) is not </a:t>
                </a:r>
                <a:r>
                  <a:rPr lang="en-US" dirty="0" err="1"/>
                  <a:t>Lyapunov</a:t>
                </a:r>
                <a:r>
                  <a:rPr lang="en-US" dirty="0"/>
                  <a:t> stable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2914" y="1600200"/>
                <a:ext cx="5163778" cy="4525963"/>
              </a:xfrm>
              <a:blipFill>
                <a:blip r:embed="rId2"/>
                <a:stretch>
                  <a:fillRect l="-2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6283" y="1602580"/>
            <a:ext cx="5565015" cy="41124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5487" y="6308725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*Not discussed in class</a:t>
            </a:r>
          </a:p>
        </p:txBody>
      </p:sp>
    </p:spTree>
    <p:extLst>
      <p:ext uri="{BB962C8B-B14F-4D97-AF65-F5344CB8AC3E}">
        <p14:creationId xmlns:p14="http://schemas.microsoft.com/office/powerpoint/2010/main" val="232049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Verifying Stability for Linear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Consider the linear system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</a:rPr>
                      <m:t>𝐴𝑥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b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1" dirty="0"/>
                  <a:t>Theorem.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1. It is asymptotically stable </a:t>
                </a:r>
                <a:r>
                  <a:rPr lang="en-US" dirty="0" err="1"/>
                  <a:t>iff</a:t>
                </a:r>
                <a:r>
                  <a:rPr lang="en-US" dirty="0"/>
                  <a:t> all the eigenvalues of </a:t>
                </a:r>
                <a:r>
                  <a:rPr lang="en-US" i="1" dirty="0"/>
                  <a:t>A </a:t>
                </a:r>
                <a:r>
                  <a:rPr lang="en-US" dirty="0"/>
                  <a:t>have </a:t>
                </a:r>
                <a:r>
                  <a:rPr lang="en-US" b="1" dirty="0"/>
                  <a:t>strictly</a:t>
                </a:r>
                <a:r>
                  <a:rPr lang="en-US" dirty="0"/>
                  <a:t> negative real parts (</a:t>
                </a:r>
                <a:r>
                  <a:rPr lang="en-US" i="1" dirty="0"/>
                  <a:t>Hurwitz</a:t>
                </a:r>
                <a:r>
                  <a:rPr lang="en-US" dirty="0"/>
                  <a:t>).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b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1" dirty="0"/>
                  <a:t>1. </a:t>
                </a:r>
                <a:r>
                  <a:rPr lang="en-US" dirty="0"/>
                  <a:t>It is </a:t>
                </a:r>
                <a:r>
                  <a:rPr lang="en-US" dirty="0" err="1"/>
                  <a:t>Lyapunov</a:t>
                </a:r>
                <a:r>
                  <a:rPr lang="en-US" dirty="0"/>
                  <a:t> stable </a:t>
                </a:r>
                <a:r>
                  <a:rPr lang="en-US" dirty="0" err="1"/>
                  <a:t>iff</a:t>
                </a:r>
                <a:r>
                  <a:rPr lang="en-US" dirty="0"/>
                  <a:t> all the </a:t>
                </a:r>
                <a:r>
                  <a:rPr lang="en-US" dirty="0" err="1"/>
                  <a:t>eigen</a:t>
                </a:r>
                <a:r>
                  <a:rPr lang="en-US" dirty="0"/>
                  <a:t> values of </a:t>
                </a:r>
                <a:r>
                  <a:rPr lang="en-US" i="1" dirty="0"/>
                  <a:t>A </a:t>
                </a:r>
                <a:r>
                  <a:rPr lang="en-US" dirty="0"/>
                  <a:t>have real parts that are either zero or negative and the Jordan blocks corresponding to the eigenvalues with zero real parts are of size 1.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7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91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1: Simple model of an economy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: national income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rate of consumer spending;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: rate government expenditure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</a:rPr>
                      <m:t>𝑥</m:t>
                    </m:r>
                    <m:r>
                      <a:rPr lang="en-US" b="0" i="1" dirty="0" smtClean="0">
                        <a:latin typeface="Cambria Math" charset="0"/>
                      </a:rPr>
                      <m:t> −</m:t>
                    </m:r>
                    <m:r>
                      <a:rPr lang="en-US" b="0" i="1" dirty="0" smtClean="0">
                        <a:latin typeface="Cambria Math" charset="0"/>
                      </a:rPr>
                      <m:t>𝛼</m:t>
                    </m:r>
                    <m:r>
                      <a:rPr lang="en-US" b="0" i="1" dirty="0" smtClean="0">
                        <a:latin typeface="Cambria Math" charset="0"/>
                      </a:rPr>
                      <m:t>𝑦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</a:rPr>
                      <m:t>𝛽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𝑦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𝑘𝑥</m:t>
                    </m:r>
                  </m:oMath>
                </a14:m>
                <a:r>
                  <a:rPr lang="en-US" dirty="0"/>
                  <a:t> 		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𝛼</m:t>
                    </m:r>
                    <m:r>
                      <a:rPr lang="en-US" b="0" i="1" dirty="0" smtClean="0">
                        <a:latin typeface="Cambria Math" charset="0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</a:rPr>
                      <m:t>𝛽</m:t>
                    </m:r>
                    <m:r>
                      <a:rPr lang="en-US" b="0" i="1" dirty="0" smtClean="0">
                        <a:latin typeface="Cambria Math" charset="0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are positive constants</a:t>
                </a:r>
              </a:p>
              <a:p>
                <a:r>
                  <a:rPr lang="en-US" dirty="0"/>
                  <a:t>What is the equilibrium?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𝛼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</a:rPr>
                          <m:t>−1−</m:t>
                        </m:r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latin typeface="Cambria Math" charset="0"/>
                          </a:rPr>
                          <m:t>𝛼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Dynamics: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(1−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9" t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81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447800"/>
            <a:ext cx="4876800" cy="52995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10643"/>
            <a:ext cx="10439400" cy="167660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Example: Simple linear model of an economy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828801"/>
                <a:ext cx="6019801" cy="53340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𝛼</m:t>
                    </m:r>
                    <m:r>
                      <a:rPr lang="en-US" i="1" dirty="0">
                        <a:latin typeface="Cambria Math" charset="0"/>
                      </a:rPr>
                      <m:t>=3, </m:t>
                    </m:r>
                    <m:r>
                      <a:rPr lang="en-US" i="1" dirty="0">
                        <a:latin typeface="Cambria Math" charset="0"/>
                      </a:rPr>
                      <m:t>𝛽</m:t>
                    </m:r>
                    <m:r>
                      <a:rPr lang="en-US" i="1" dirty="0">
                        <a:latin typeface="Cambria Math" charset="0"/>
                      </a:rPr>
                      <m:t>=1, </m:t>
                    </m:r>
                    <m:r>
                      <a:rPr lang="en-US" i="1" dirty="0">
                        <a:latin typeface="Cambria Math" charset="0"/>
                      </a:rPr>
                      <m:t>𝑘</m:t>
                    </m:r>
                    <m:r>
                      <a:rPr lang="en-US" i="1" dirty="0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>
                  <a:lnSpc>
                    <a:spcPct val="90000"/>
                  </a:lnSpc>
                </a:pPr>
                <a:endParaRPr lang="en-US" i="1" dirty="0">
                  <a:latin typeface="Cambria Math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=(−.25±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 1.714)</m:t>
                    </m:r>
                  </m:oMath>
                </a14:m>
                <a:endParaRPr lang="en-US" dirty="0"/>
              </a:p>
              <a:p>
                <a:pPr>
                  <a:lnSpc>
                    <a:spcPct val="90000"/>
                  </a:lnSpc>
                </a:pPr>
                <a:endParaRPr lang="en-US" dirty="0"/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Negative real parts, therefore, asymptotically stable and the national income and consumer spending rate converge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=1.764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𝑦</m:t>
                    </m:r>
                    <m:r>
                      <a:rPr lang="en-US" i="1" dirty="0">
                        <a:latin typeface="Cambria Math" charset="0"/>
                      </a:rPr>
                      <m:t>=5.294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828801"/>
                <a:ext cx="6019801" cy="5334000"/>
              </a:xfrm>
              <a:blipFill>
                <a:blip r:embed="rId3"/>
                <a:stretch>
                  <a:fillRect l="-2105" t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87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of nonlinear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498316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 any </a:t>
                </a:r>
                <a:r>
                  <a:rPr lang="en-US" b="1" dirty="0"/>
                  <a:t>positive definite </a:t>
                </a:r>
                <a:r>
                  <a:rPr lang="en-US" dirty="0"/>
                  <a:t>function of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𝑉</m:t>
                    </m:r>
                    <m:r>
                      <a:rPr lang="en-US" i="1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=0 </m:t>
                    </m:r>
                  </m:oMath>
                </a14:m>
                <a:r>
                  <a:rPr lang="en-US" dirty="0"/>
                  <a:t>iff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Sub level sets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={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>
                    <a:latin typeface="Cambria Math" charset="0"/>
                  </a:rPr>
                  <a:t>|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𝑉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V </a:t>
                </a:r>
                <a:r>
                  <a:rPr lang="en-US" dirty="0"/>
                  <a:t>differentiable with continuous first derivative</a:t>
                </a:r>
                <a:endParaRPr lang="en-US" b="0" i="1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 </m:t>
                    </m:r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𝜉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 ?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.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𝜉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.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b="0" dirty="0"/>
                  <a:t> is also </a:t>
                </a:r>
                <a:r>
                  <a:rPr lang="en-US" dirty="0"/>
                  <a:t>c</a:t>
                </a:r>
                <a:r>
                  <a:rPr lang="en-US" b="0" dirty="0"/>
                  <a:t>ontinuous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𝑉</m:t>
                    </m:r>
                  </m:oMath>
                </a14:m>
                <a:r>
                  <a:rPr lang="en-US" b="0" dirty="0"/>
                  <a:t> is radially unbounded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→∞⇒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→∞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4983161"/>
              </a:xfrm>
              <a:blipFill>
                <a:blip r:embed="rId2"/>
                <a:stretch>
                  <a:fillRect l="-1389" t="-2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874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Stability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Theorem. </a:t>
                </a:r>
                <a:r>
                  <a:rPr lang="en-US" dirty="0"/>
                  <a:t>(</a:t>
                </a:r>
                <a:r>
                  <a:rPr lang="en-US" dirty="0" err="1"/>
                  <a:t>Lyapunov</a:t>
                </a:r>
                <a:r>
                  <a:rPr lang="en-US" dirty="0"/>
                  <a:t>) Consider the system (1) with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suppose there exists a positive definite, continuously differentiable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𝑉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. The system is: </a:t>
                </a:r>
              </a:p>
              <a:p>
                <a:pPr marL="0" indent="0">
                  <a:buNone/>
                </a:pPr>
                <a:r>
                  <a:rPr lang="en-US" dirty="0"/>
                  <a:t>1. </a:t>
                </a:r>
                <a:r>
                  <a:rPr lang="en-US" dirty="0" err="1"/>
                  <a:t>Lyapunov</a:t>
                </a:r>
                <a:r>
                  <a:rPr lang="en-US" dirty="0"/>
                  <a:t> stable if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2. Asymptotically stable if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3. It is globally AS if </a:t>
                </a:r>
                <a:r>
                  <a:rPr lang="en-US" i="1" dirty="0"/>
                  <a:t>V </a:t>
                </a:r>
                <a:r>
                  <a:rPr lang="en-US" dirty="0"/>
                  <a:t>is also radially unbounded.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09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800" dirty="0"/>
                  <a:t>Proof sketch: Lyapunov stable if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</m:acc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≤0</m:t>
                    </m:r>
                  </m:oMath>
                </a14:m>
                <a:br>
                  <a:rPr lang="en-US" sz="2800" dirty="0"/>
                </a:br>
                <a:endParaRPr lang="en-US" sz="28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4" y="1600199"/>
                <a:ext cx="6400796" cy="5257799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Assume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charset="0"/>
                          </a:rPr>
                          <m:t>𝑉</m:t>
                        </m:r>
                      </m:e>
                    </m:acc>
                    <m:r>
                      <a:rPr lang="en-US" sz="2800" i="1">
                        <a:latin typeface="Cambria Math" charset="0"/>
                      </a:rPr>
                      <m:t>≤0 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Consider a ball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charset="0"/>
                          </a:rPr>
                          <m:t>B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𝜀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/>
                  <a:t>around the origin of radius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𝜀</m:t>
                    </m:r>
                    <m:r>
                      <a:rPr lang="en-US" sz="2800" i="1">
                        <a:latin typeface="Cambria Math" charset="0"/>
                      </a:rPr>
                      <m:t>&gt;0. 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Pick a positive number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𝑏</m:t>
                    </m:r>
                    <m:r>
                      <a:rPr lang="en-US" sz="2800" i="1">
                        <a:latin typeface="Cambria Math" charset="0"/>
                      </a:rPr>
                      <m:t>&lt;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800" i="1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𝜀</m:t>
                            </m:r>
                          </m:lim>
                        </m:limLow>
                      </m:fName>
                      <m:e>
                        <m:r>
                          <a:rPr lang="en-US" sz="2800" i="1">
                            <a:latin typeface="Cambria Math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i="1">
                            <a:latin typeface="Cambria Math" charset="0"/>
                          </a:rPr>
                          <m:t>.</m:t>
                        </m:r>
                      </m:e>
                    </m:func>
                  </m:oMath>
                </a14:m>
                <a:endParaRPr lang="en-US" sz="2800" dirty="0"/>
              </a:p>
              <a:p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sz="2800" dirty="0"/>
                  <a:t> be a radius of ball around origin which is inside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charset="0"/>
                          </a:rPr>
                          <m:t>B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𝛿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= </m:t>
                    </m:r>
                    <m:d>
                      <m:dPr>
                        <m:begChr m:val="{"/>
                        <m:endChr m:val="|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  <m:r>
                          <a:rPr lang="en-US" sz="2800" i="1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2800" i="1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latin typeface="Cambria Math" charset="0"/>
                      </a:rPr>
                      <m:t>≤</m:t>
                    </m:r>
                    <m:r>
                      <a:rPr lang="en-US" sz="2800" i="1">
                        <a:latin typeface="Cambria Math" charset="0"/>
                      </a:rPr>
                      <m:t>𝑏</m:t>
                    </m:r>
                    <m:r>
                      <a:rPr lang="en-US" sz="2800" i="1">
                        <a:latin typeface="Cambria Math" charset="0"/>
                      </a:rPr>
                      <m:t>}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Since along all trajectories V is non-increasing, 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sz="2800" dirty="0"/>
                  <a:t> each solution satisfies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𝜉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800" i="1">
                        <a:latin typeface="Cambria Math" charset="0"/>
                      </a:rPr>
                      <m:t>≤</m:t>
                    </m:r>
                    <m:r>
                      <a:rPr lang="en-US" sz="2800" i="1">
                        <a:latin typeface="Cambria Math" charset="0"/>
                      </a:rPr>
                      <m:t>𝑏</m:t>
                    </m:r>
                    <m:r>
                      <a:rPr lang="en-US" sz="28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/>
                  <a:t>and therefore remains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charset="0"/>
                          </a:rPr>
                          <m:t>B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𝜀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4" y="1600199"/>
                <a:ext cx="6400796" cy="5257799"/>
              </a:xfrm>
              <a:blipFill>
                <a:blip r:embed="rId3"/>
                <a:stretch>
                  <a:fillRect l="-1786" t="-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7810500" y="2971800"/>
            <a:ext cx="2057400" cy="19812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39200" y="259080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7391400" y="3962400"/>
            <a:ext cx="289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 flipH="1">
                <a:off x="9467849" y="2913102"/>
                <a:ext cx="6096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B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𝜀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467849" y="2913102"/>
                <a:ext cx="6096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>
          <a:xfrm rot="19516098">
            <a:off x="7923677" y="3463149"/>
            <a:ext cx="1861712" cy="956496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 flipH="1">
                <a:off x="8053386" y="3212068"/>
                <a:ext cx="6096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053386" y="3212068"/>
                <a:ext cx="6096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/>
          <p:cNvSpPr/>
          <p:nvPr/>
        </p:nvSpPr>
        <p:spPr>
          <a:xfrm>
            <a:off x="8444625" y="3560658"/>
            <a:ext cx="791307" cy="761999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 flipH="1">
                <a:off x="8979914" y="3408401"/>
                <a:ext cx="6096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979914" y="3408401"/>
                <a:ext cx="609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94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1" grpId="0" animBg="1"/>
      <p:bldP spid="12" grpId="0"/>
      <p:bldP spid="13" grpId="0" animBg="1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800" dirty="0"/>
                  <a:t>Proof sketch: Asymptotically stable if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br>
                  <a:rPr lang="en-US" sz="2800" dirty="0"/>
                </a:br>
                <a:endParaRPr lang="en-US" sz="28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90601" y="990603"/>
                <a:ext cx="6872725" cy="601979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Assume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charset="0"/>
                      </a:rPr>
                      <m:t>&lt;0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Take arbitrary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𝜉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charset="0"/>
                      </a:rPr>
                      <m:t>≤</m:t>
                    </m:r>
                    <m:r>
                      <a:rPr lang="en-US" sz="2000" i="1">
                        <a:latin typeface="Cambria Math" charset="0"/>
                      </a:rPr>
                      <m:t>𝛿</m:t>
                    </m:r>
                    <m:r>
                      <a:rPr lang="en-US" sz="20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000" dirty="0"/>
                  <a:t>where this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sz="2000" dirty="0"/>
                  <a:t> comes from some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𝜀</m:t>
                    </m:r>
                  </m:oMath>
                </a14:m>
                <a:r>
                  <a:rPr lang="en-US" sz="2000" dirty="0"/>
                  <a:t> for </a:t>
                </a:r>
                <a:r>
                  <a:rPr lang="en-US" sz="2000" dirty="0" err="1"/>
                  <a:t>Lyapunov</a:t>
                </a:r>
                <a:r>
                  <a:rPr lang="en-US" sz="2000" dirty="0"/>
                  <a:t> stability</a:t>
                </a:r>
              </a:p>
              <a:p>
                <a:r>
                  <a:rPr lang="en-US" sz="2000" dirty="0"/>
                  <a:t>Since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𝜉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.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000" dirty="0"/>
                  <a:t> and decreasing along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𝜉</m:t>
                    </m:r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/>
                  <a:t>it has a limit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𝑐</m:t>
                    </m:r>
                    <m:r>
                      <a:rPr lang="en-US" sz="2000" i="1">
                        <a:latin typeface="Cambria Math" charset="0"/>
                      </a:rPr>
                      <m:t>≥0 </m:t>
                    </m:r>
                  </m:oMath>
                </a14:m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𝑡</m:t>
                    </m:r>
                    <m:r>
                      <a:rPr lang="en-US" sz="2000" i="1">
                        <a:latin typeface="Cambria Math" charset="0"/>
                      </a:rPr>
                      <m:t>→∞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It suffices to show that this limit is actually 0</a:t>
                </a:r>
              </a:p>
              <a:p>
                <a:r>
                  <a:rPr lang="en-US" sz="2000" dirty="0"/>
                  <a:t>Suppose not, c &gt; 0 then the solution evolves in the compact set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𝑆</m:t>
                    </m:r>
                    <m:r>
                      <a:rPr lang="en-US" sz="2000" i="1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2000" i="1">
                        <a:latin typeface="Cambria Math" charset="0"/>
                      </a:rPr>
                      <m:t> </m:t>
                    </m:r>
                    <m:r>
                      <a:rPr lang="en-US" sz="2000" i="1">
                        <a:latin typeface="Cambria Math" charset="0"/>
                      </a:rPr>
                      <m:t>𝑟</m:t>
                    </m:r>
                    <m:r>
                      <a:rPr lang="en-US" sz="2000" i="1">
                        <a:latin typeface="Cambria Math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charset="0"/>
                      </a:rPr>
                      <m:t>≤</m:t>
                    </m:r>
                    <m:r>
                      <a:rPr lang="en-US" sz="2000" i="1">
                        <a:latin typeface="Cambria Math" charset="0"/>
                      </a:rPr>
                      <m:t>𝜀</m:t>
                    </m:r>
                    <m:r>
                      <a:rPr lang="en-US" sz="2000" i="1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/>
                  <a:t> for some sufficiently small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𝑟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𝑑</m:t>
                    </m:r>
                    <m:r>
                      <a:rPr lang="en-US" sz="20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0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000" i="1">
                                <a:latin typeface="Cambria Math" charset="0"/>
                              </a:rPr>
                              <m:t>S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̇"/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latin typeface="Cambria Math" charset="0"/>
                              </a:rPr>
                              <m:t>𝑉</m:t>
                            </m:r>
                          </m:e>
                        </m:acc>
                        <m:r>
                          <a:rPr lang="en-US" sz="20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/>
                  <a:t> [slowest rate]</a:t>
                </a:r>
              </a:p>
              <a:p>
                <a:r>
                  <a:rPr lang="en-US" sz="2000" dirty="0"/>
                  <a:t>This number is well-defined and negative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charset="0"/>
                          </a:rPr>
                          <m:t>𝜉</m:t>
                        </m:r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i="1" dirty="0">
                        <a:latin typeface="Cambria Math" charset="0"/>
                      </a:rPr>
                      <m:t>≤</m:t>
                    </m:r>
                    <m:r>
                      <a:rPr lang="en-US" sz="2000" i="1" dirty="0">
                        <a:latin typeface="Cambria Math" charset="0"/>
                      </a:rPr>
                      <m:t>𝑑</m:t>
                    </m:r>
                    <m:r>
                      <a:rPr lang="en-US" sz="20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/>
                  <a:t>for all t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charset="0"/>
                      </a:rPr>
                      <m:t>≤</m:t>
                    </m:r>
                    <m:r>
                      <a:rPr lang="en-US" sz="2000" i="1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charset="0"/>
                      </a:rPr>
                      <m:t>+</m:t>
                    </m:r>
                    <m:r>
                      <a:rPr lang="en-US" sz="2000" i="1">
                        <a:latin typeface="Cambria Math" charset="0"/>
                      </a:rPr>
                      <m:t>𝑑𝑡</m:t>
                    </m:r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But then eventually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charset="0"/>
                      </a:rPr>
                      <m:t>&lt;</m:t>
                    </m:r>
                    <m:r>
                      <a:rPr lang="en-US" sz="2000" i="1">
                        <a:latin typeface="Cambria Math" charset="0"/>
                      </a:rPr>
                      <m:t>𝑐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0601" y="990603"/>
                <a:ext cx="6872725" cy="6019797"/>
              </a:xfrm>
              <a:blipFill>
                <a:blip r:embed="rId3"/>
                <a:stretch>
                  <a:fillRect l="-738" t="-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7810500" y="2971800"/>
            <a:ext cx="2057400" cy="19812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39200" y="259080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7391400" y="3962400"/>
            <a:ext cx="289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 flipH="1">
                <a:off x="9467849" y="2913102"/>
                <a:ext cx="6096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B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𝜀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467849" y="2913102"/>
                <a:ext cx="6096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/>
          <p:cNvSpPr/>
          <p:nvPr/>
        </p:nvSpPr>
        <p:spPr>
          <a:xfrm>
            <a:off x="8657018" y="3773118"/>
            <a:ext cx="417195" cy="401743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 flipH="1">
                <a:off x="8769412" y="4008100"/>
                <a:ext cx="6096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69412" y="4008100"/>
                <a:ext cx="6096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1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3" grpId="0" animBg="1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295400"/>
                <a:ext cx="9220200" cy="5562600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𝑉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	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≤−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)=−</m:t>
                    </m:r>
                    <m:r>
                      <a:rPr lang="en-US" b="0" i="1" smtClean="0">
                        <a:latin typeface="Cambria Math" charset="0"/>
                      </a:rPr>
                      <m:t>𝑉</m:t>
                    </m:r>
                  </m:oMath>
                </a14:m>
                <a:r>
                  <a:rPr lang="en-US" b="0" i="1" dirty="0">
                    <a:latin typeface="Cambria Math" charset="0"/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We conclude global asymptotic stability (in fact global exponential stability) without knowing solutions</a:t>
                </a:r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295400"/>
                <a:ext cx="9220200" cy="5562600"/>
              </a:xfrm>
              <a:blipFill>
                <a:blip r:embed="rId2"/>
                <a:stretch>
                  <a:fillRect l="-1377" b="-2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7848600" y="2286000"/>
                <a:ext cx="2514600" cy="2209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/>
                              </m:sSup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/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≥0 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≥2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2286000"/>
                <a:ext cx="2514600" cy="2209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61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809D-9D2B-984F-BC56-5261125F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178C8-830D-A94D-8102-44167256C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83161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i="1" dirty="0"/>
              <a:t>All this was in the two plague years 1665 and 1666, for in those days I was in my prime of age for invention, and minded mathematics and philosophy more than at any time since.</a:t>
            </a:r>
          </a:p>
          <a:p>
            <a:pPr marL="0" indent="0">
              <a:buNone/>
            </a:pPr>
            <a:r>
              <a:rPr lang="en-US" dirty="0"/>
              <a:t>---Isaac Newton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From: </a:t>
            </a:r>
            <a:r>
              <a:rPr lang="en-US" sz="2000" dirty="0" err="1"/>
              <a:t>Wilczek</a:t>
            </a:r>
            <a:r>
              <a:rPr lang="en-US" sz="2000" dirty="0"/>
              <a:t>, Frank. A Beautiful Question: Finding Nature's Deep Design (p. 87). </a:t>
            </a:r>
          </a:p>
        </p:txBody>
      </p:sp>
    </p:spTree>
    <p:extLst>
      <p:ext uri="{BB962C8B-B14F-4D97-AF65-F5344CB8AC3E}">
        <p14:creationId xmlns:p14="http://schemas.microsoft.com/office/powerpoint/2010/main" val="17963686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  <a:defRPr/>
                </a:pPr>
                <a:r>
                  <a:rPr lang="en-US" b="1" dirty="0"/>
                  <a:t>Proposition.</a:t>
                </a:r>
                <a:r>
                  <a:rPr lang="en-US" dirty="0"/>
                  <a:t> Every sublevel set of V is an invariant</a:t>
                </a:r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/>
                  <a:t>Proof. </a:t>
                </a:r>
                <a14:m>
                  <m:oMath xmlns:m="http://schemas.openxmlformats.org/officeDocument/2006/math">
                    <m:r>
                      <a:rPr lang="mr-IN" i="1" dirty="0" smtClean="0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lang="mr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𝜉</m:t>
                        </m:r>
                        <m:d>
                          <m:dPr>
                            <m:ctrlPr>
                              <a:rPr lang="mr-I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mr-IN" i="1" dirty="0" err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mr-IN" i="1" dirty="0">
                        <a:latin typeface="Cambria Math" charset="0"/>
                      </a:rPr>
                      <m:t>= 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b="0" dirty="0"/>
                  <a:t>			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a:rPr lang="mr-IN" i="1" dirty="0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lang="mr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𝜉</m:t>
                        </m:r>
                        <m:d>
                          <m:dPr>
                            <m:ctrlPr>
                              <a:rPr lang="mr-I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mr-IN" i="1" dirty="0">
                                <a:latin typeface="Cambria Math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+</m:t>
                    </m:r>
                    <m:nary>
                      <m:nary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latin typeface="Cambria Math" charset="0"/>
                          </a:rPr>
                          <m:t>𝑡</m:t>
                        </m:r>
                      </m:sup>
                      <m:e>
                        <m:acc>
                          <m:accPr>
                            <m:chr m:val="̇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𝑉</m:t>
                            </m:r>
                          </m:e>
                        </m:acc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𝜉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en-US" b="0" i="1" dirty="0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𝜏</m:t>
                        </m:r>
                      </m:e>
                    </m:nary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b="0" dirty="0"/>
                  <a:t>			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≤</m:t>
                    </m:r>
                    <m:r>
                      <a:rPr lang="mr-IN" i="1" dirty="0">
                        <a:latin typeface="Cambria Math" charset="0"/>
                      </a:rPr>
                      <m:t>𝑉</m:t>
                    </m:r>
                    <m:r>
                      <a:rPr lang="mr-IN" i="1" dirty="0"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latin typeface="Cambria Math" charset="0"/>
                      </a:rPr>
                      <m:t>𝜉</m:t>
                    </m:r>
                    <m:r>
                      <a:rPr lang="mr-IN" i="1" dirty="0">
                        <a:latin typeface="Cambria Math" charset="0"/>
                      </a:rPr>
                      <m:t>(0))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5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aside: Checking inductive invariants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𝑨</m:t>
                    </m:r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set of variables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⊆</m:t>
                    </m:r>
                    <m:r>
                      <a:rPr lang="en-US" b="0" i="1" smtClean="0">
                        <a:latin typeface="Cambria Math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r>
                      <a:rPr lang="en-US" b="0" i="1" smtClean="0">
                        <a:latin typeface="Cambria Math" charset="0"/>
                      </a:rPr>
                      <m:t>⊆</m:t>
                    </m:r>
                    <m:r>
                      <a:rPr lang="en-US" b="0" i="1" smtClean="0">
                        <a:latin typeface="Cambria Math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written as a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′⊆</m:t>
                    </m:r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How do we check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⊆</m:t>
                    </m:r>
                    <m:r>
                      <a:rPr lang="en-US" b="0" i="1" smtClean="0">
                        <a:latin typeface="Cambria Math" charset="0"/>
                      </a:rPr>
                      <m:t>𝑣𝑎𝑙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an inductive invariant?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Implies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𝑅𝑒𝑎𝑐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⊆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without computing the executions or reachable states of </a:t>
                </a:r>
                <a:r>
                  <a:rPr lang="en-US" b="1" i="1" dirty="0"/>
                  <a:t>A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key is to find such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r="-741" b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30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</a:t>
            </a:r>
            <a:r>
              <a:rPr lang="en-US" dirty="0" err="1"/>
              <a:t>Lyapunov</a:t>
            </a:r>
            <a:r>
              <a:rPr lang="en-US" dirty="0"/>
              <a:t>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768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key to using </a:t>
            </a:r>
            <a:r>
              <a:rPr lang="en-US" dirty="0" err="1"/>
              <a:t>Lyapunov</a:t>
            </a:r>
            <a:r>
              <a:rPr lang="en-US" dirty="0"/>
              <a:t> theory is to </a:t>
            </a:r>
            <a:r>
              <a:rPr lang="en-US" i="1" dirty="0"/>
              <a:t>find </a:t>
            </a:r>
            <a:r>
              <a:rPr lang="en-US" dirty="0"/>
              <a:t>a </a:t>
            </a:r>
            <a:r>
              <a:rPr lang="en-US" dirty="0" err="1"/>
              <a:t>Lyapunov</a:t>
            </a:r>
            <a:r>
              <a:rPr lang="en-US" dirty="0"/>
              <a:t> function and verify that it has the properties</a:t>
            </a:r>
          </a:p>
          <a:p>
            <a:pPr>
              <a:lnSpc>
                <a:spcPct val="110000"/>
              </a:lnSpc>
            </a:pPr>
            <a:r>
              <a:rPr lang="en-US" dirty="0"/>
              <a:t>In general for nonlinear systems this is hard</a:t>
            </a:r>
          </a:p>
          <a:p>
            <a:pPr>
              <a:lnSpc>
                <a:spcPct val="110000"/>
              </a:lnSpc>
            </a:pPr>
            <a:r>
              <a:rPr lang="en-US" dirty="0"/>
              <a:t>There are several approaches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Linear quadratic </a:t>
            </a:r>
            <a:r>
              <a:rPr lang="en-US" dirty="0" err="1"/>
              <a:t>Lyapunov</a:t>
            </a:r>
            <a:r>
              <a:rPr lang="en-US" dirty="0"/>
              <a:t> functions for linear systems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Decide the form/template of the function (e.g., quadratic), parameterized by some parameters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Try to find values of the parameters so that the conditions hold</a:t>
            </a:r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autonomous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0"/>
                <a:ext cx="8229600" cy="495300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𝐴𝑥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</a:t>
                </a:r>
                <a:r>
                  <a:rPr lang="en-US" dirty="0" err="1"/>
                  <a:t>Lyapunov</a:t>
                </a:r>
                <a:r>
                  <a:rPr lang="en-US" dirty="0"/>
                  <a:t> equation: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𝑃𝐴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  <m:r>
                      <a:rPr lang="en-US" b="0" i="1" smtClean="0">
                        <a:latin typeface="Cambria Math" charset="0"/>
                      </a:rPr>
                      <m:t>=0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	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are symmetric</a:t>
                </a:r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Interpretation: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𝑃𝑥</m:t>
                    </m:r>
                  </m:oMath>
                </a14:m>
                <a:r>
                  <a:rPr lang="en-US" dirty="0"/>
                  <a:t> then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0" dirty="0">
                    <a:ea typeface="Cambria Math" charset="0"/>
                    <a:cs typeface="Cambria Math" charset="0"/>
                  </a:rPr>
                  <a:t>		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𝐴𝑥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𝑃𝑥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𝐴𝑥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		[using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𝑃𝑣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𝑃𝑣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			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𝑃𝐴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𝑄𝑥</m:t>
                    </m:r>
                  </m:oMath>
                </a14:m>
                <a:endParaRPr lang="en-US" b="0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𝑃𝑥</m:t>
                    </m:r>
                  </m:oMath>
                </a14:m>
                <a:r>
                  <a:rPr lang="en-US" dirty="0"/>
                  <a:t> is the generalized energy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𝑄𝑥</m:t>
                    </m:r>
                  </m:oMath>
                </a14:m>
                <a:r>
                  <a:rPr lang="en-US" dirty="0"/>
                  <a:t> is the associated dissipation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0"/>
                <a:ext cx="8229600" cy="4953000"/>
              </a:xfrm>
              <a:blipFill>
                <a:blip r:embed="rId2"/>
                <a:stretch>
                  <a:fillRect l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82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Quadratic </a:t>
            </a:r>
            <a:r>
              <a:rPr lang="en-US" dirty="0" err="1"/>
              <a:t>Lyapunov</a:t>
            </a:r>
            <a:r>
              <a:rPr lang="en-US" dirty="0"/>
              <a:t>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+mj-lt"/>
                    <a:ea typeface="Cambria Math" charset="0"/>
                    <a:cs typeface="Cambria Math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latin typeface="+mj-lt"/>
                    <a:ea typeface="Cambria Math" charset="0"/>
                    <a:cs typeface="Cambria Math" charset="0"/>
                  </a:rPr>
                  <a:t> (positive definite)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𝑃𝑥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=0⇔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endParaRPr lang="en-US" b="0" dirty="0">
                  <a:ea typeface="Cambria Math" charset="0"/>
                  <a:cs typeface="Cambria Math" charset="0"/>
                </a:endParaRPr>
              </a:p>
              <a:p>
                <a:r>
                  <a:rPr lang="en-US" dirty="0"/>
                  <a:t>The sub-level sets are ellipsoids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  <m:r>
                      <a:rPr lang="en-US" b="0" i="1" smtClean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 then the system is globally asymptotically stable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492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737" y="1729581"/>
            <a:ext cx="42545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6019800" cy="52577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Lyapunov equations are solved as a set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equations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𝑛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/2</m:t>
                    </m:r>
                  </m:oMath>
                </a14:m>
                <a:r>
                  <a:rPr lang="en-US" sz="2400" dirty="0"/>
                  <a:t> variables. Cost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6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Choose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𝑄</m:t>
                    </m:r>
                    <m:r>
                      <a:rPr lang="en-US" sz="2400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mr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solving </a:t>
                </a:r>
                <a:r>
                  <a:rPr lang="en-US" sz="2400" dirty="0" err="1"/>
                  <a:t>Lyapunov</a:t>
                </a:r>
                <a:r>
                  <a:rPr lang="en-US" sz="2400" dirty="0"/>
                  <a:t> equations we get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r>
                      <a:rPr lang="en-US" sz="2400" i="1">
                        <a:latin typeface="Cambria Math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mr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.59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−2.29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−2.29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4.92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and we get the quadratic </a:t>
                </a:r>
                <a:r>
                  <a:rPr lang="en-US" sz="2400" dirty="0" err="1"/>
                  <a:t>Lyapunov</a:t>
                </a:r>
                <a:r>
                  <a:rPr lang="en-US" sz="2400" dirty="0"/>
                  <a:t> function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charset="0"/>
                      </a:rPr>
                      <m:t>𝑃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/>
                  <a:t> an a sequence of invariants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6019800" cy="5257799"/>
              </a:xfrm>
              <a:blipFill>
                <a:blip r:embed="rId3"/>
                <a:stretch>
                  <a:fillRect l="-1688" t="-964" r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65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Converse </a:t>
            </a:r>
            <a:r>
              <a:rPr lang="en-US" dirty="0" err="1"/>
              <a:t>Lyapunov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Converse </a:t>
                </a:r>
                <a:r>
                  <a:rPr lang="en-US" sz="2800" dirty="0" err="1"/>
                  <a:t>Lyapunov</a:t>
                </a:r>
                <a:r>
                  <a:rPr lang="en-US" sz="2800" dirty="0"/>
                  <a:t> theorems show that conditions of the previous theorem are also necessary. For example, if the system is asymptotically stable then there exists a positive definite, continuously differentiable function V, that satisfies the inequalities. 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For example if the LTI system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i="1" dirty="0">
                        <a:latin typeface="Cambria Math" charset="0"/>
                      </a:rPr>
                      <m:t>=</m:t>
                    </m:r>
                    <m:r>
                      <a:rPr lang="en-US" sz="2800" i="1" dirty="0">
                        <a:latin typeface="Cambria Math" charset="0"/>
                      </a:rPr>
                      <m:t>𝐴𝑥</m:t>
                    </m:r>
                  </m:oMath>
                </a14:m>
                <a:r>
                  <a:rPr lang="en-US" sz="2800" dirty="0"/>
                  <a:t> is globally asymptotically stable then there is a quadratic </a:t>
                </a:r>
                <a:r>
                  <a:rPr lang="en-US" sz="2800" dirty="0" err="1"/>
                  <a:t>Lyapunov</a:t>
                </a:r>
                <a:r>
                  <a:rPr lang="en-US" sz="2800" dirty="0"/>
                  <a:t> function that proves it.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1348" r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1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373B-5985-884E-BE9C-C69375CA7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puzzle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15D22-F176-FA44-BBAE-633FD5D6A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Platonic solids. Solid bodies whose faces are regular polygons, all identical, that meet in identical fashion at every vertex. How many such are there? Exactly five!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FCF1FF-590E-F54A-BC22-9671805D8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429000"/>
            <a:ext cx="8206089" cy="2139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728455-68FE-E147-A87D-D05EB648CD5F}"/>
              </a:ext>
            </a:extLst>
          </p:cNvPr>
          <p:cNvSpPr txBox="1"/>
          <p:nvPr/>
        </p:nvSpPr>
        <p:spPr>
          <a:xfrm>
            <a:off x="465003" y="6126164"/>
            <a:ext cx="23453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Platonic solids. </a:t>
            </a:r>
          </a:p>
          <a:p>
            <a:r>
              <a:rPr lang="en-US" dirty="0" err="1"/>
              <a:t>Wilczek</a:t>
            </a:r>
            <a:r>
              <a:rPr lang="en-US" dirty="0"/>
              <a:t>, Frank. A Beautiful Question: Finding Nature's Deep Design (p. 39). </a:t>
            </a:r>
          </a:p>
        </p:txBody>
      </p:sp>
    </p:spTree>
    <p:extLst>
      <p:ext uri="{BB962C8B-B14F-4D97-AF65-F5344CB8AC3E}">
        <p14:creationId xmlns:p14="http://schemas.microsoft.com/office/powerpoint/2010/main" val="2667467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dynamical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Behaviors of physical processes are described in terms of instantaneous laws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Common notation:</a:t>
                </a: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𝑑𝑥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where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;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;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𝑖𝑛𝑝𝑢𝑡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; 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Example.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𝑑𝑥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Initial value problem: Given system (1) and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, and 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u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find a state trajectory or </a:t>
                </a:r>
                <a:r>
                  <a:rPr lang="en-US" i="1" dirty="0"/>
                  <a:t>solution </a:t>
                </a:r>
                <a:r>
                  <a:rPr lang="en-US" dirty="0"/>
                  <a:t>of (1).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1120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159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Notions of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What is a solution? Many different notions.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3399FF"/>
                    </a:solidFill>
                  </a:rPr>
                  <a:t>Definition 1. </a:t>
                </a:r>
                <a:r>
                  <a:rPr lang="en-US" dirty="0"/>
                  <a:t>(First attempt) Given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𝜉</m:t>
                    </m:r>
                    <m:r>
                      <a:rPr lang="en-US" b="0" i="1" smtClean="0">
                        <a:latin typeface="Cambria Math" charset="0"/>
                      </a:rPr>
                      <m:t>: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is a solution or trajectory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</a:p>
              <a:p>
                <a:pPr marL="514350" indent="-514350">
                  <a:buAutoNum type="arabicParenBoth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</a:p>
              <a:p>
                <a:pPr marL="514350" indent="-514350">
                  <a:buAutoNum type="arabicParenBoth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)), ∀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Mathematically makes sense, but too restrictive. Assumes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𝜉</m:t>
                    </m:r>
                  </m:oMath>
                </a14:m>
                <a:r>
                  <a:rPr lang="en-US" dirty="0"/>
                  <a:t> is not only continuous, but also differentiable. This disallows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charset="0"/>
                      </a:rPr>
                      <m:t>u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to be discontinuous, which is often required for optimal control.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3081" r="-1852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4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502F8-D835-AC4D-8900-A4FE0DAB1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from point a to point 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31354-7650-A64A-8A9E-0B28E138E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60" y="1417638"/>
            <a:ext cx="6759540" cy="515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05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notion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1600200"/>
                <a:ext cx="6705599" cy="5257800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Definition.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 is a piece-wise continuous with set of discontinuity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if </a:t>
                </a:r>
              </a:p>
              <a:p>
                <a:pPr marL="514350" indent="-514350">
                  <a:lnSpc>
                    <a:spcPct val="120000"/>
                  </a:lnSpc>
                  <a:buAutoNum type="arabicParenBoth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∀</m:t>
                    </m:r>
                    <m:r>
                      <a:rPr lang="en-US" b="0" i="1" smtClean="0">
                        <a:latin typeface="Cambria Math" charset="0"/>
                      </a:rPr>
                      <m:t>𝜏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&lt;∞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&lt;∞</m:t>
                        </m:r>
                      </m:e>
                    </m:func>
                  </m:oMath>
                </a14:m>
                <a:endParaRPr lang="en-US" dirty="0"/>
              </a:p>
              <a:p>
                <a:pPr marL="514350" indent="-514350">
                  <a:lnSpc>
                    <a:spcPct val="120000"/>
                  </a:lnSpc>
                  <a:buAutoNum type="arabicParenBoth"/>
                </a:pPr>
                <a:r>
                  <a:rPr lang="en-US" dirty="0"/>
                  <a:t>Continuous from right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marL="514350" indent="-514350">
                  <a:lnSpc>
                    <a:spcPct val="120000"/>
                  </a:lnSpc>
                  <a:buAutoNum type="arabicParenBoth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∀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∩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 is finite </a:t>
                </a:r>
              </a:p>
              <a:p>
                <a:pPr marL="514350" indent="-514350">
                  <a:lnSpc>
                    <a:spcPct val="120000"/>
                  </a:lnSpc>
                  <a:buAutoNum type="arabicParenBoth"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𝑃𝐶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) is the set of all piece-wise continuous functions over the domain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𝜉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for a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PC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so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 in the second argument.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Definition 2. Given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𝑢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𝜉</m:t>
                    </m:r>
                    <m:r>
                      <a:rPr lang="en-US" i="1">
                        <a:latin typeface="Cambria Math" charset="0"/>
                      </a:rPr>
                      <m:t>: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is a solution or trajectory </a:t>
                </a:r>
                <a:r>
                  <a:rPr lang="en-US" dirty="0" err="1"/>
                  <a:t>iff</a:t>
                </a:r>
                <a:r>
                  <a:rPr lang="en-US" dirty="0"/>
                  <a:t> (1)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(2)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i="1">
                        <a:latin typeface="Cambria Math" charset="0"/>
                      </a:rPr>
                      <m:t>), ∀</m:t>
                    </m:r>
                    <m:r>
                      <a:rPr lang="en-US" i="1">
                        <a:latin typeface="Cambria Math" charset="0"/>
                      </a:rPr>
                      <m:t>𝑡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D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514350" indent="-514350">
                  <a:lnSpc>
                    <a:spcPct val="120000"/>
                  </a:lnSpc>
                  <a:buAutoNum type="arabicParenBoth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600200"/>
                <a:ext cx="6705599" cy="5257800"/>
              </a:xfrm>
              <a:blipFill>
                <a:blip r:embed="rId2"/>
                <a:stretch>
                  <a:fillRect l="-758" t="-482" r="-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7848600" y="3124200"/>
            <a:ext cx="2514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7848600" y="1417638"/>
            <a:ext cx="0" cy="17065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/>
          <p:nvPr/>
        </p:nvCxnSpPr>
        <p:spPr>
          <a:xfrm flipV="1">
            <a:off x="7848600" y="2286000"/>
            <a:ext cx="685800" cy="609600"/>
          </a:xfrm>
          <a:prstGeom prst="curvedConnector3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>
            <a:off x="8534400" y="1973494"/>
            <a:ext cx="914400" cy="464907"/>
          </a:xfrm>
          <a:prstGeom prst="curvedConnector3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flipV="1">
            <a:off x="9448800" y="1442302"/>
            <a:ext cx="762000" cy="428682"/>
          </a:xfrm>
          <a:prstGeom prst="curvedConnector3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534400" y="1870985"/>
            <a:ext cx="0" cy="1268297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9448800" y="1870985"/>
            <a:ext cx="0" cy="1268297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8360250" y="3262185"/>
                <a:ext cx="4453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250" y="3262185"/>
                <a:ext cx="44537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9226112" y="3252685"/>
                <a:ext cx="4507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112" y="3252685"/>
                <a:ext cx="4507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7248143" y="2138538"/>
                <a:ext cx="6650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43" y="2138538"/>
                <a:ext cx="66505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/>
          <p:cNvSpPr/>
          <p:nvPr/>
        </p:nvSpPr>
        <p:spPr>
          <a:xfrm>
            <a:off x="8458200" y="1905000"/>
            <a:ext cx="152809" cy="152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372192" y="1828800"/>
            <a:ext cx="152809" cy="152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372601" y="2362200"/>
            <a:ext cx="152809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458201" y="2209800"/>
            <a:ext cx="152809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85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Is PC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adequate for guaranteeing existence of solutions?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t="-17021" r="-815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/>
                  <a:t>Example.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latin typeface="Cambria Math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800" i="1" dirty="0">
                        <a:latin typeface="Cambria Math" charset="0"/>
                      </a:rPr>
                      <m:t>=−</m:t>
                    </m:r>
                    <m:r>
                      <a:rPr lang="en-US" sz="2800" i="1" dirty="0">
                        <a:latin typeface="Cambria Math" charset="0"/>
                      </a:rPr>
                      <m:t>𝑠𝑔𝑛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800" i="1" dirty="0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=</m:t>
                    </m:r>
                    <m:r>
                      <a:rPr lang="en-US" sz="2800" i="1">
                        <a:latin typeface="Cambria Math" charset="0"/>
                      </a:rPr>
                      <m:t>𝑐</m:t>
                    </m:r>
                    <m:r>
                      <a:rPr lang="en-US" sz="2800" i="1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=0;</m:t>
                    </m:r>
                    <m:r>
                      <a:rPr lang="en-US" sz="2800" i="1">
                        <a:latin typeface="Cambria Math" charset="0"/>
                      </a:rPr>
                      <m:t>𝑐</m:t>
                    </m:r>
                    <m:r>
                      <a:rPr lang="en-US" sz="2800" i="1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/>
                  <a:t>Solution: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800" i="1">
                        <a:latin typeface="Cambria Math" charset="0"/>
                      </a:rPr>
                      <m:t>=</m:t>
                    </m:r>
                    <m:r>
                      <a:rPr lang="en-US" sz="2800" i="1">
                        <a:latin typeface="Cambria Math" charset="0"/>
                      </a:rPr>
                      <m:t>𝑐</m:t>
                    </m:r>
                    <m:r>
                      <a:rPr lang="en-US" sz="2800" i="1">
                        <a:latin typeface="Cambria Math" charset="0"/>
                      </a:rPr>
                      <m:t>−</m:t>
                    </m:r>
                    <m:r>
                      <a:rPr lang="en-US" sz="2800" i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2800" dirty="0"/>
                  <a:t> for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𝑡</m:t>
                    </m:r>
                    <m:r>
                      <a:rPr lang="en-US" sz="2800" i="1">
                        <a:latin typeface="Cambria Math" charset="0"/>
                      </a:rPr>
                      <m:t>≤</m:t>
                    </m:r>
                    <m:r>
                      <a:rPr lang="en-US" sz="2800" i="1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800" dirty="0"/>
                  <a:t>; check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charset="0"/>
                          </a:rPr>
                          <m:t>𝜉</m:t>
                        </m:r>
                      </m:e>
                    </m:acc>
                    <m:r>
                      <a:rPr lang="en-US" sz="2800" i="1" dirty="0">
                        <a:latin typeface="Cambria Math" charset="0"/>
                      </a:rPr>
                      <m:t>=−1</m:t>
                    </m:r>
                  </m:oMath>
                </a14:m>
                <a:endParaRPr lang="en-US" sz="28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/>
                  <a:t>Problem: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800" dirty="0"/>
                  <a:t> discontinuous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𝑥</m:t>
                    </m:r>
                  </m:oMath>
                </a14:m>
                <a:endParaRPr lang="en-US" sz="28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28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/>
                  <a:t>Example.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latin typeface="Cambria Math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800" i="1" dirty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800" i="1" dirty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i="1" dirty="0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=</m:t>
                    </m:r>
                    <m:r>
                      <a:rPr lang="en-US" sz="2800" i="1">
                        <a:latin typeface="Cambria Math" charset="0"/>
                      </a:rPr>
                      <m:t>𝑐</m:t>
                    </m:r>
                    <m:r>
                      <a:rPr lang="en-US" sz="2800" i="1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=0;</m:t>
                    </m:r>
                    <m:r>
                      <a:rPr lang="en-US" sz="2800" i="1">
                        <a:latin typeface="Cambria Math" charset="0"/>
                      </a:rPr>
                      <m:t>𝑐</m:t>
                    </m:r>
                    <m:r>
                      <a:rPr lang="en-US" sz="2800" i="1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/>
                  <a:t>Solution: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𝜉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8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charset="0"/>
                          </a:rPr>
                          <m:t>𝑐</m:t>
                        </m:r>
                      </m:num>
                      <m:den>
                        <m:r>
                          <a:rPr lang="en-US" sz="2800" i="1">
                            <a:latin typeface="Cambria Math" charset="0"/>
                          </a:rPr>
                          <m:t>1−</m:t>
                        </m:r>
                        <m:r>
                          <a:rPr lang="en-US" sz="2800" i="1">
                            <a:latin typeface="Cambria Math" charset="0"/>
                          </a:rPr>
                          <m:t>𝑡𝑐</m:t>
                        </m:r>
                      </m:den>
                    </m:f>
                  </m:oMath>
                </a14:m>
                <a:r>
                  <a:rPr lang="en-US" sz="2800" dirty="0"/>
                  <a:t> works for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𝑡</m:t>
                    </m:r>
                    <m:r>
                      <a:rPr lang="en-US" sz="2800" i="1">
                        <a:latin typeface="Cambria Math" charset="0"/>
                      </a:rPr>
                      <m:t>&lt;1/</m:t>
                    </m:r>
                    <m:r>
                      <a:rPr lang="en-US" sz="2800" i="1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800" dirty="0"/>
                  <a:t>; check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charset="0"/>
                          </a:rPr>
                          <m:t>𝜉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/>
                  <a:t>Problem: As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𝑡</m:t>
                    </m:r>
                    <m:r>
                      <a:rPr lang="en-US" sz="2800" i="1">
                        <a:latin typeface="Cambria Math" charset="0"/>
                      </a:rPr>
                      <m:t>→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US" sz="2800" dirty="0"/>
                  <a:t> then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800" i="1"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800" dirty="0"/>
                  <a:t>;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sz="2800" dirty="0"/>
                  <a:t> grows too fast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28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481" t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Slides </a:t>
            </a:r>
            <a:r>
              <a:rPr lang="de-DE"/>
              <a:t>by </a:t>
            </a:r>
            <a:r>
              <a:rPr lang="en-US"/>
              <a:t>Sayan Mitra</a:t>
            </a:r>
            <a:r>
              <a:rPr lang="de-DE"/>
              <a:t> mitras@illinois.edu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84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24692</TotalTime>
  <Words>3141</Words>
  <Application>Microsoft Macintosh PowerPoint</Application>
  <PresentationFormat>Widescreen</PresentationFormat>
  <Paragraphs>379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Cambria Math</vt:lpstr>
      <vt:lpstr>Wingdings</vt:lpstr>
      <vt:lpstr>Office Theme</vt:lpstr>
      <vt:lpstr>Modeling Physics</vt:lpstr>
      <vt:lpstr>Plan</vt:lpstr>
      <vt:lpstr>Map of CPS models</vt:lpstr>
      <vt:lpstr>PowerPoint Presentation</vt:lpstr>
      <vt:lpstr>Introduction to dynamical systems</vt:lpstr>
      <vt:lpstr>Notions of solution</vt:lpstr>
      <vt:lpstr>Getting from point a to point b</vt:lpstr>
      <vt:lpstr>Modified notion</vt:lpstr>
      <vt:lpstr>Is PC input u(t) adequate for guaranteeing existence of solutions? </vt:lpstr>
      <vt:lpstr>Lipschitz continuity </vt:lpstr>
      <vt:lpstr>Existence and uniqueness of solutions</vt:lpstr>
      <vt:lpstr>Linear time-varying systems</vt:lpstr>
      <vt:lpstr>Model of simple economy</vt:lpstr>
      <vt:lpstr>Linear system and solutions</vt:lpstr>
      <vt:lpstr>Linear system and solutions</vt:lpstr>
      <vt:lpstr>Properties of Φ</vt:lpstr>
      <vt:lpstr>Solution of linear systems in Φ</vt:lpstr>
      <vt:lpstr>Linear time invariant system</vt:lpstr>
      <vt:lpstr>Discrete time models / discrete transition systems</vt:lpstr>
      <vt:lpstr>Discretized or sampled-time model</vt:lpstr>
      <vt:lpstr>Properties for dynamical systems</vt:lpstr>
      <vt:lpstr>Aleksandr M. Lyapunov </vt:lpstr>
      <vt:lpstr>Requirements: Stability</vt:lpstr>
      <vt:lpstr>Lyapunov stability</vt:lpstr>
      <vt:lpstr>Example: Pendulum</vt:lpstr>
      <vt:lpstr>PowerPoint Presentation</vt:lpstr>
      <vt:lpstr>Asymptotically stability</vt:lpstr>
      <vt:lpstr>Phase portrait of pendulum with friction</vt:lpstr>
      <vt:lpstr>Van der pol oscillator</vt:lpstr>
      <vt:lpstr>Stability of solutions* (instead of points)</vt:lpstr>
      <vt:lpstr>Butterfly*</vt:lpstr>
      <vt:lpstr>Verifying Stability for Linear Systems</vt:lpstr>
      <vt:lpstr>Example 1: Simple model of an economy</vt:lpstr>
      <vt:lpstr>Example: Simple linear model of an economy</vt:lpstr>
      <vt:lpstr>Stability of nonlinear systems</vt:lpstr>
      <vt:lpstr>Verifying Stability</vt:lpstr>
      <vt:lpstr>Proof sketch: Lyapunov stable if V ̇≤0 </vt:lpstr>
      <vt:lpstr>Proof sketch: Asymptotically stable if V ̇(ξ(t))&lt;0 </vt:lpstr>
      <vt:lpstr>Example 2</vt:lpstr>
      <vt:lpstr>PowerPoint Presentation</vt:lpstr>
      <vt:lpstr>An aside: Checking inductive invariants</vt:lpstr>
      <vt:lpstr>Finding Lyapunov Functions</vt:lpstr>
      <vt:lpstr>Linear autonomous systems</vt:lpstr>
      <vt:lpstr>Quadratic Lyapunov Functions</vt:lpstr>
      <vt:lpstr>Same example</vt:lpstr>
      <vt:lpstr>Converse Lyapunov</vt:lpstr>
      <vt:lpstr>Small puzzle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584/CS 584: Embedded System Verification SpaceEx and Linear Hybrid Syatems</dc:title>
  <dc:creator>Sayan Mitras</dc:creator>
  <cp:lastModifiedBy>Mitra, Sayan</cp:lastModifiedBy>
  <cp:revision>110</cp:revision>
  <cp:lastPrinted>2017-10-12T04:42:23Z</cp:lastPrinted>
  <dcterms:created xsi:type="dcterms:W3CDTF">2012-10-11T16:05:22Z</dcterms:created>
  <dcterms:modified xsi:type="dcterms:W3CDTF">2019-09-10T05:09:15Z</dcterms:modified>
</cp:coreProperties>
</file>